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22"/>
  </p:notesMasterIdLst>
  <p:sldIdLst>
    <p:sldId id="256" r:id="rId2"/>
    <p:sldId id="257" r:id="rId3"/>
    <p:sldId id="264" r:id="rId4"/>
    <p:sldId id="277" r:id="rId5"/>
    <p:sldId id="258" r:id="rId6"/>
    <p:sldId id="259" r:id="rId7"/>
    <p:sldId id="265" r:id="rId8"/>
    <p:sldId id="269" r:id="rId9"/>
    <p:sldId id="278" r:id="rId10"/>
    <p:sldId id="260" r:id="rId11"/>
    <p:sldId id="262" r:id="rId12"/>
    <p:sldId id="268" r:id="rId13"/>
    <p:sldId id="274" r:id="rId14"/>
    <p:sldId id="270" r:id="rId15"/>
    <p:sldId id="279" r:id="rId16"/>
    <p:sldId id="266" r:id="rId17"/>
    <p:sldId id="271" r:id="rId18"/>
    <p:sldId id="267" r:id="rId19"/>
    <p:sldId id="272" r:id="rId20"/>
    <p:sldId id="27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E0A4261-E031-454B-9705-793A9BDDA6F2}" v="30" dt="2025-05-12T16:40:41.1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404" autoAdjust="0"/>
  </p:normalViewPr>
  <p:slideViewPr>
    <p:cSldViewPr snapToGrid="0">
      <p:cViewPr>
        <p:scale>
          <a:sx n="71" d="100"/>
          <a:sy n="71" d="100"/>
        </p:scale>
        <p:origin x="36" y="36"/>
      </p:cViewPr>
      <p:guideLst/>
    </p:cSldViewPr>
  </p:slideViewPr>
  <p:outlineViewPr>
    <p:cViewPr>
      <p:scale>
        <a:sx n="33" d="100"/>
        <a:sy n="33" d="100"/>
      </p:scale>
      <p:origin x="0" y="-264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543559B-1DC2-4BE8-A783-6F24F96F6072}"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E0B5851E-D50D-4981-9577-9DB79AE37DB1}">
      <dgm:prSet/>
      <dgm:spPr/>
      <dgm:t>
        <a:bodyPr/>
        <a:lstStyle/>
        <a:p>
          <a:r>
            <a:rPr lang="en-US"/>
            <a:t>With the rapid increase in drone usage across various sectors—delivery, surveillance, and recreation—there is a growing concern about unauthorized or potentially dangerous drones entering restricted or sensitive areas such as airports, military bases, government facilities, and private properties.</a:t>
          </a:r>
        </a:p>
      </dgm:t>
    </dgm:pt>
    <dgm:pt modelId="{F032A30F-2652-47AD-9A25-E78988F4F59C}" type="parTrans" cxnId="{33892F31-91FE-4DA2-8706-6028FB375E13}">
      <dgm:prSet/>
      <dgm:spPr/>
      <dgm:t>
        <a:bodyPr/>
        <a:lstStyle/>
        <a:p>
          <a:endParaRPr lang="en-US"/>
        </a:p>
      </dgm:t>
    </dgm:pt>
    <dgm:pt modelId="{5E242964-9A0C-4934-8C7D-08404681F7F8}" type="sibTrans" cxnId="{33892F31-91FE-4DA2-8706-6028FB375E13}">
      <dgm:prSet/>
      <dgm:spPr/>
      <dgm:t>
        <a:bodyPr/>
        <a:lstStyle/>
        <a:p>
          <a:endParaRPr lang="en-US"/>
        </a:p>
      </dgm:t>
    </dgm:pt>
    <dgm:pt modelId="{750F8F2F-F426-44CF-A78C-F6A232D2E304}">
      <dgm:prSet/>
      <dgm:spPr/>
      <dgm:t>
        <a:bodyPr/>
        <a:lstStyle/>
        <a:p>
          <a:r>
            <a:rPr lang="en-US" dirty="0"/>
            <a:t>Conventional drone detection systems are often expensive, complex, and require high-power infrastructure, making them impractical for small-scale or remote applications. There is a pressing need for a low-cost, portable, and intelligent solution that can automatically detect drones in real time using minimal hardware.</a:t>
          </a:r>
        </a:p>
      </dgm:t>
    </dgm:pt>
    <dgm:pt modelId="{DE490510-A3E4-4CA9-A959-9ADF7F3B2893}" type="parTrans" cxnId="{33D84ACD-0225-4CF6-A77C-59921ACB279C}">
      <dgm:prSet/>
      <dgm:spPr/>
      <dgm:t>
        <a:bodyPr/>
        <a:lstStyle/>
        <a:p>
          <a:endParaRPr lang="en-US"/>
        </a:p>
      </dgm:t>
    </dgm:pt>
    <dgm:pt modelId="{87F9BC01-3DE7-4D61-9AB6-58D1831791EC}" type="sibTrans" cxnId="{33D84ACD-0225-4CF6-A77C-59921ACB279C}">
      <dgm:prSet/>
      <dgm:spPr/>
      <dgm:t>
        <a:bodyPr/>
        <a:lstStyle/>
        <a:p>
          <a:endParaRPr lang="en-US"/>
        </a:p>
      </dgm:t>
    </dgm:pt>
    <dgm:pt modelId="{1BD55C21-D07A-4F96-85EE-4E634E0FE23B}" type="pres">
      <dgm:prSet presAssocID="{8543559B-1DC2-4BE8-A783-6F24F96F6072}" presName="linear" presStyleCnt="0">
        <dgm:presLayoutVars>
          <dgm:animLvl val="lvl"/>
          <dgm:resizeHandles val="exact"/>
        </dgm:presLayoutVars>
      </dgm:prSet>
      <dgm:spPr/>
    </dgm:pt>
    <dgm:pt modelId="{2DF7762A-EFAC-4F7E-A6CC-4E850884BC4A}" type="pres">
      <dgm:prSet presAssocID="{E0B5851E-D50D-4981-9577-9DB79AE37DB1}" presName="parentText" presStyleLbl="node1" presStyleIdx="0" presStyleCnt="2">
        <dgm:presLayoutVars>
          <dgm:chMax val="0"/>
          <dgm:bulletEnabled val="1"/>
        </dgm:presLayoutVars>
      </dgm:prSet>
      <dgm:spPr/>
    </dgm:pt>
    <dgm:pt modelId="{8F643EF8-FA2C-45D3-A842-F94222D39250}" type="pres">
      <dgm:prSet presAssocID="{5E242964-9A0C-4934-8C7D-08404681F7F8}" presName="spacer" presStyleCnt="0"/>
      <dgm:spPr/>
    </dgm:pt>
    <dgm:pt modelId="{8FA80AC4-BAEB-40B3-B717-61C69FD2A6F7}" type="pres">
      <dgm:prSet presAssocID="{750F8F2F-F426-44CF-A78C-F6A232D2E304}" presName="parentText" presStyleLbl="node1" presStyleIdx="1" presStyleCnt="2">
        <dgm:presLayoutVars>
          <dgm:chMax val="0"/>
          <dgm:bulletEnabled val="1"/>
        </dgm:presLayoutVars>
      </dgm:prSet>
      <dgm:spPr/>
    </dgm:pt>
  </dgm:ptLst>
  <dgm:cxnLst>
    <dgm:cxn modelId="{33892F31-91FE-4DA2-8706-6028FB375E13}" srcId="{8543559B-1DC2-4BE8-A783-6F24F96F6072}" destId="{E0B5851E-D50D-4981-9577-9DB79AE37DB1}" srcOrd="0" destOrd="0" parTransId="{F032A30F-2652-47AD-9A25-E78988F4F59C}" sibTransId="{5E242964-9A0C-4934-8C7D-08404681F7F8}"/>
    <dgm:cxn modelId="{6D0A007D-7FAD-4466-B9D2-CABC559DE259}" type="presOf" srcId="{E0B5851E-D50D-4981-9577-9DB79AE37DB1}" destId="{2DF7762A-EFAC-4F7E-A6CC-4E850884BC4A}" srcOrd="0" destOrd="0" presId="urn:microsoft.com/office/officeart/2005/8/layout/vList2"/>
    <dgm:cxn modelId="{1FF910A3-8BC0-4D51-9E3F-2F21F0E8D48A}" type="presOf" srcId="{8543559B-1DC2-4BE8-A783-6F24F96F6072}" destId="{1BD55C21-D07A-4F96-85EE-4E634E0FE23B}" srcOrd="0" destOrd="0" presId="urn:microsoft.com/office/officeart/2005/8/layout/vList2"/>
    <dgm:cxn modelId="{BE57A0AE-C35C-4841-A871-DD468C4BCA63}" type="presOf" srcId="{750F8F2F-F426-44CF-A78C-F6A232D2E304}" destId="{8FA80AC4-BAEB-40B3-B717-61C69FD2A6F7}" srcOrd="0" destOrd="0" presId="urn:microsoft.com/office/officeart/2005/8/layout/vList2"/>
    <dgm:cxn modelId="{33D84ACD-0225-4CF6-A77C-59921ACB279C}" srcId="{8543559B-1DC2-4BE8-A783-6F24F96F6072}" destId="{750F8F2F-F426-44CF-A78C-F6A232D2E304}" srcOrd="1" destOrd="0" parTransId="{DE490510-A3E4-4CA9-A959-9ADF7F3B2893}" sibTransId="{87F9BC01-3DE7-4D61-9AB6-58D1831791EC}"/>
    <dgm:cxn modelId="{11A95FC3-E5DF-4705-AE54-817EFC4AB817}" type="presParOf" srcId="{1BD55C21-D07A-4F96-85EE-4E634E0FE23B}" destId="{2DF7762A-EFAC-4F7E-A6CC-4E850884BC4A}" srcOrd="0" destOrd="0" presId="urn:microsoft.com/office/officeart/2005/8/layout/vList2"/>
    <dgm:cxn modelId="{75FDD864-E9F5-476B-B7E5-47007F149141}" type="presParOf" srcId="{1BD55C21-D07A-4F96-85EE-4E634E0FE23B}" destId="{8F643EF8-FA2C-45D3-A842-F94222D39250}" srcOrd="1" destOrd="0" presId="urn:microsoft.com/office/officeart/2005/8/layout/vList2"/>
    <dgm:cxn modelId="{61838E82-B4E1-49F7-BD14-4F54D8A5465B}" type="presParOf" srcId="{1BD55C21-D07A-4F96-85EE-4E634E0FE23B}" destId="{8FA80AC4-BAEB-40B3-B717-61C69FD2A6F7}"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F7762A-EFAC-4F7E-A6CC-4E850884BC4A}">
      <dsp:nvSpPr>
        <dsp:cNvPr id="0" name=""/>
        <dsp:cNvSpPr/>
      </dsp:nvSpPr>
      <dsp:spPr>
        <a:xfrm>
          <a:off x="0" y="145735"/>
          <a:ext cx="10653577" cy="21645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a:t>With the rapid increase in drone usage across various sectors—delivery, surveillance, and recreation—there is a growing concern about unauthorized or potentially dangerous drones entering restricted or sensitive areas such as airports, military bases, government facilities, and private properties.</a:t>
          </a:r>
        </a:p>
      </dsp:txBody>
      <dsp:txXfrm>
        <a:off x="105662" y="251397"/>
        <a:ext cx="10442253" cy="1953176"/>
      </dsp:txXfrm>
    </dsp:sp>
    <dsp:sp modelId="{8FA80AC4-BAEB-40B3-B717-61C69FD2A6F7}">
      <dsp:nvSpPr>
        <dsp:cNvPr id="0" name=""/>
        <dsp:cNvSpPr/>
      </dsp:nvSpPr>
      <dsp:spPr>
        <a:xfrm>
          <a:off x="0" y="2382235"/>
          <a:ext cx="10653577" cy="21645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t>Conventional drone detection systems are often expensive, complex, and require high-power infrastructure, making them impractical for small-scale or remote applications. There is a pressing need for a low-cost, portable, and intelligent solution that can automatically detect drones in real time using minimal hardware.</a:t>
          </a:r>
        </a:p>
      </dsp:txBody>
      <dsp:txXfrm>
        <a:off x="105662" y="2487897"/>
        <a:ext cx="10442253" cy="195317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jpg>
</file>

<file path=ppt/media/image4.png>
</file>

<file path=ppt/media/image5.jpeg>
</file>

<file path=ppt/media/image6.jpe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522705-4773-42D3-8F0A-FCF491DA52EA}" type="datetimeFigureOut">
              <a:rPr lang="en-US" smtClean="0"/>
              <a:t>5/12/2025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88E8A7-4D07-423F-943F-4E6A32327666}" type="slidenum">
              <a:rPr lang="en-US" smtClean="0"/>
              <a:t>‹#›</a:t>
            </a:fld>
            <a:endParaRPr lang="en-US"/>
          </a:p>
        </p:txBody>
      </p:sp>
    </p:spTree>
    <p:extLst>
      <p:ext uri="{BB962C8B-B14F-4D97-AF65-F5344CB8AC3E}">
        <p14:creationId xmlns:p14="http://schemas.microsoft.com/office/powerpoint/2010/main" val="6660198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Highlights certain pattern</a:t>
            </a:r>
            <a:br>
              <a:rPr lang="en-US" dirty="0"/>
            </a:br>
            <a:r>
              <a:rPr lang="en-US" dirty="0"/>
              <a:t>helps the network model </a:t>
            </a:r>
            <a:br>
              <a:rPr lang="en-US" dirty="0"/>
            </a:br>
            <a:r>
              <a:rPr lang="en-US" dirty="0"/>
              <a:t>breaks up the input space into non-linear region</a:t>
            </a:r>
          </a:p>
        </p:txBody>
      </p:sp>
      <p:sp>
        <p:nvSpPr>
          <p:cNvPr id="4" name="Slide Number Placeholder 3"/>
          <p:cNvSpPr>
            <a:spLocks noGrp="1"/>
          </p:cNvSpPr>
          <p:nvPr>
            <p:ph type="sldNum" sz="quarter" idx="5"/>
          </p:nvPr>
        </p:nvSpPr>
        <p:spPr/>
        <p:txBody>
          <a:bodyPr/>
          <a:lstStyle/>
          <a:p>
            <a:fld id="{4C88E8A7-4D07-423F-943F-4E6A32327666}" type="slidenum">
              <a:rPr lang="en-US" smtClean="0"/>
              <a:t>11</a:t>
            </a:fld>
            <a:endParaRPr lang="en-US"/>
          </a:p>
        </p:txBody>
      </p:sp>
    </p:spTree>
    <p:extLst>
      <p:ext uri="{BB962C8B-B14F-4D97-AF65-F5344CB8AC3E}">
        <p14:creationId xmlns:p14="http://schemas.microsoft.com/office/powerpoint/2010/main" val="1279146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model correctly predicts the positive class</a:t>
            </a:r>
            <a:br>
              <a:rPr lang="en-US" dirty="0"/>
            </a:br>
            <a:r>
              <a:rPr lang="en-US" dirty="0"/>
              <a:t>the model incorrectly predicts the negative class</a:t>
            </a:r>
          </a:p>
        </p:txBody>
      </p:sp>
      <p:sp>
        <p:nvSpPr>
          <p:cNvPr id="4" name="Slide Number Placeholder 3"/>
          <p:cNvSpPr>
            <a:spLocks noGrp="1"/>
          </p:cNvSpPr>
          <p:nvPr>
            <p:ph type="sldNum" sz="quarter" idx="5"/>
          </p:nvPr>
        </p:nvSpPr>
        <p:spPr/>
        <p:txBody>
          <a:bodyPr/>
          <a:lstStyle/>
          <a:p>
            <a:fld id="{4C88E8A7-4D07-423F-943F-4E6A32327666}" type="slidenum">
              <a:rPr lang="en-US" smtClean="0"/>
              <a:t>12</a:t>
            </a:fld>
            <a:endParaRPr lang="en-US"/>
          </a:p>
        </p:txBody>
      </p:sp>
    </p:spTree>
    <p:extLst>
      <p:ext uri="{BB962C8B-B14F-4D97-AF65-F5344CB8AC3E}">
        <p14:creationId xmlns:p14="http://schemas.microsoft.com/office/powerpoint/2010/main" val="31640200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301923" y="1122363"/>
            <a:ext cx="7588155" cy="2621154"/>
          </a:xfrm>
        </p:spPr>
        <p:txBody>
          <a:bodyPr anchor="b">
            <a:norm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3843708"/>
            <a:ext cx="7588155" cy="1414091"/>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C128FA71-3A18-48C0-980F-4B68F7F63042}" type="datetime1">
              <a:rPr lang="en-US" smtClean="0"/>
              <a:t>5/12/2025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905485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E956D-CB73-C986-F100-46487310D11E}"/>
              </a:ext>
            </a:extLst>
          </p:cNvPr>
          <p:cNvSpPr>
            <a:spLocks noGrp="1"/>
          </p:cNvSpPr>
          <p:nvPr>
            <p:ph type="title"/>
          </p:nvPr>
        </p:nvSpPr>
        <p:spPr>
          <a:xfrm>
            <a:off x="612648" y="548640"/>
            <a:ext cx="10515600" cy="1132258"/>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423E6A-A07C-BF0D-EA30-9A8A854E48F1}"/>
              </a:ext>
            </a:extLst>
          </p:cNvPr>
          <p:cNvSpPr>
            <a:spLocks noGrp="1"/>
          </p:cNvSpPr>
          <p:nvPr>
            <p:ph type="body" orient="vert" idx="1"/>
          </p:nvPr>
        </p:nvSpPr>
        <p:spPr>
          <a:xfrm>
            <a:off x="612648" y="1680898"/>
            <a:ext cx="10515600" cy="44960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C9908-8F95-8DFC-72CC-158552B56735}"/>
              </a:ext>
            </a:extLst>
          </p:cNvPr>
          <p:cNvSpPr>
            <a:spLocks noGrp="1"/>
          </p:cNvSpPr>
          <p:nvPr>
            <p:ph type="dt" sz="half" idx="10"/>
          </p:nvPr>
        </p:nvSpPr>
        <p:spPr/>
        <p:txBody>
          <a:bodyPr/>
          <a:lstStyle/>
          <a:p>
            <a:fld id="{7104EDB3-C0E8-45F8-9E1D-1B6C8D1880C0}" type="datetime1">
              <a:rPr lang="en-US" smtClean="0"/>
              <a:t>5/12/2025</a:t>
            </a:fld>
            <a:endParaRPr lang="en-US"/>
          </a:p>
        </p:txBody>
      </p:sp>
      <p:sp>
        <p:nvSpPr>
          <p:cNvPr id="5" name="Footer Placeholder 4">
            <a:extLst>
              <a:ext uri="{FF2B5EF4-FFF2-40B4-BE49-F238E27FC236}">
                <a16:creationId xmlns:a16="http://schemas.microsoft.com/office/drawing/2014/main" id="{2C26C9BE-9060-50CB-2BB7-07307FF89A7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4A835B-97D3-BC22-F0B8-4986D463627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006720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5B0252-346C-F6F4-3642-19F571550D45}"/>
              </a:ext>
            </a:extLst>
          </p:cNvPr>
          <p:cNvSpPr>
            <a:spLocks noGrp="1"/>
          </p:cNvSpPr>
          <p:nvPr>
            <p:ph type="title" orient="vert"/>
          </p:nvPr>
        </p:nvSpPr>
        <p:spPr>
          <a:xfrm>
            <a:off x="9634888" y="578497"/>
            <a:ext cx="2047037" cy="559846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798DA36-7351-9D6A-518B-678AB8A507D3}"/>
              </a:ext>
            </a:extLst>
          </p:cNvPr>
          <p:cNvSpPr>
            <a:spLocks noGrp="1"/>
          </p:cNvSpPr>
          <p:nvPr>
            <p:ph type="body" orient="vert" idx="1"/>
          </p:nvPr>
        </p:nvSpPr>
        <p:spPr>
          <a:xfrm>
            <a:off x="838200" y="578497"/>
            <a:ext cx="8796688" cy="55984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846BDFF-D746-836C-04B8-CA89AD5D1466}"/>
              </a:ext>
            </a:extLst>
          </p:cNvPr>
          <p:cNvSpPr>
            <a:spLocks noGrp="1"/>
          </p:cNvSpPr>
          <p:nvPr>
            <p:ph type="dt" sz="half" idx="10"/>
          </p:nvPr>
        </p:nvSpPr>
        <p:spPr/>
        <p:txBody>
          <a:bodyPr/>
          <a:lstStyle/>
          <a:p>
            <a:fld id="{9CF0EC4B-54ED-4041-B552-9BA760FA3DBA}" type="datetime1">
              <a:rPr lang="en-US" smtClean="0"/>
              <a:t>5/12/2025</a:t>
            </a:fld>
            <a:endParaRPr lang="en-US"/>
          </a:p>
        </p:txBody>
      </p:sp>
      <p:sp>
        <p:nvSpPr>
          <p:cNvPr id="5" name="Footer Placeholder 4">
            <a:extLst>
              <a:ext uri="{FF2B5EF4-FFF2-40B4-BE49-F238E27FC236}">
                <a16:creationId xmlns:a16="http://schemas.microsoft.com/office/drawing/2014/main" id="{919AA929-A9E6-FF9C-0C59-177F892D6A6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316D893-7E81-90DC-4139-7687B39C3AC8}"/>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057274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51C1210E-201E-4473-82AC-2466F5386C38}" type="datetime1">
              <a:rPr lang="en-US" smtClean="0"/>
              <a:t>5/12/2025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2425339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D06AF-EF87-8489-2C82-DEB90B7EFE0C}"/>
              </a:ext>
            </a:extLst>
          </p:cNvPr>
          <p:cNvSpPr>
            <a:spLocks noGrp="1"/>
          </p:cNvSpPr>
          <p:nvPr>
            <p:ph type="title"/>
          </p:nvPr>
        </p:nvSpPr>
        <p:spPr>
          <a:xfrm>
            <a:off x="603381" y="553616"/>
            <a:ext cx="8273140" cy="4008859"/>
          </a:xfrm>
        </p:spPr>
        <p:txBody>
          <a:bodyPr anchor="t">
            <a:normAutofit/>
          </a:bodyPr>
          <a:lstStyle>
            <a:lvl1pPr>
              <a:defRPr sz="5400" cap="all"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8E5678-CA38-1318-9EA2-5E0A4F9A59BA}"/>
              </a:ext>
            </a:extLst>
          </p:cNvPr>
          <p:cNvSpPr>
            <a:spLocks noGrp="1"/>
          </p:cNvSpPr>
          <p:nvPr>
            <p:ph type="body" idx="1"/>
          </p:nvPr>
        </p:nvSpPr>
        <p:spPr>
          <a:xfrm>
            <a:off x="603380" y="4589463"/>
            <a:ext cx="8273140" cy="1384617"/>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E99186-7E5A-60AF-DE69-5C7DA71611AB}"/>
              </a:ext>
            </a:extLst>
          </p:cNvPr>
          <p:cNvSpPr>
            <a:spLocks noGrp="1"/>
          </p:cNvSpPr>
          <p:nvPr>
            <p:ph type="dt" sz="half" idx="10"/>
          </p:nvPr>
        </p:nvSpPr>
        <p:spPr/>
        <p:txBody>
          <a:bodyPr/>
          <a:lstStyle/>
          <a:p>
            <a:fld id="{B01EA198-6CAB-4B8F-B93F-1F9C8C4B6CE7}" type="datetime1">
              <a:rPr lang="en-US" smtClean="0"/>
              <a:t>5/12/2025</a:t>
            </a:fld>
            <a:endParaRPr lang="en-US"/>
          </a:p>
        </p:txBody>
      </p:sp>
      <p:sp>
        <p:nvSpPr>
          <p:cNvPr id="5" name="Footer Placeholder 4">
            <a:extLst>
              <a:ext uri="{FF2B5EF4-FFF2-40B4-BE49-F238E27FC236}">
                <a16:creationId xmlns:a16="http://schemas.microsoft.com/office/drawing/2014/main" id="{82FA13D1-1FBA-E820-323B-77B41F1A66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B39BE85-85F6-4636-C651-D87CC969A49E}"/>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13634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2E861E-DFBA-B4AA-9356-CDE3D3F57C04}"/>
              </a:ext>
            </a:extLst>
          </p:cNvPr>
          <p:cNvSpPr>
            <a:spLocks noGrp="1"/>
          </p:cNvSpPr>
          <p:nvPr>
            <p:ph sz="half" idx="1"/>
          </p:nvPr>
        </p:nvSpPr>
        <p:spPr>
          <a:xfrm>
            <a:off x="612648"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451D7538-EC5A-3EE7-176F-A58920C507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CA06041F-4525-44D5-AA4F-332294BF1F56}" type="datetime1">
              <a:rPr lang="en-US" smtClean="0"/>
              <a:t>5/12/2025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2755247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DA52B0-7419-A946-4523-6D34BCAD26D1}"/>
              </a:ext>
            </a:extLst>
          </p:cNvPr>
          <p:cNvSpPr>
            <a:spLocks noGrp="1"/>
          </p:cNvSpPr>
          <p:nvPr>
            <p:ph sz="half" idx="2"/>
          </p:nvPr>
        </p:nvSpPr>
        <p:spPr>
          <a:xfrm>
            <a:off x="609600" y="2386894"/>
            <a:ext cx="5157787"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BAE980-E611-98B5-04E9-DE4584B0E33F}"/>
              </a:ext>
            </a:extLst>
          </p:cNvPr>
          <p:cNvSpPr>
            <a:spLocks noGrp="1"/>
          </p:cNvSpPr>
          <p:nvPr>
            <p:ph sz="quarter" idx="4"/>
          </p:nvPr>
        </p:nvSpPr>
        <p:spPr>
          <a:xfrm>
            <a:off x="6172199" y="2386894"/>
            <a:ext cx="5183189"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F9557091-BBDF-4EB9-BA6B-2BB67AC4FC0F}" type="datetime1">
              <a:rPr lang="en-US" smtClean="0"/>
              <a:t>5/12/2025</a:t>
            </a:fld>
            <a:endParaRPr lang="en-US"/>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2796465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2D6B226B-77A6-410C-9796-083F278E0125}" type="datetime1">
              <a:rPr lang="en-US" smtClean="0"/>
              <a:t>5/12/2025</a:t>
            </a:fld>
            <a:endParaRPr lang="en-US"/>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1966778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A23A578B-D289-4C40-8593-3D356C49DA58}" type="datetime1">
              <a:rPr lang="en-US" smtClean="0"/>
              <a:t>5/12/2025</a:t>
            </a:fld>
            <a:endParaRPr lang="en-US"/>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4492748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6"/>
            <a:ext cx="6279741" cy="54864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728895"/>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713DFAE3-14DB-48A7-A80F-80DDB072CE3D}" type="datetime1">
              <a:rPr lang="en-US" smtClean="0"/>
              <a:t>5/12/2025</a:t>
            </a:fld>
            <a:endParaRPr lang="en-US"/>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9186441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657103"/>
            <a:ext cx="6483687" cy="55559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92C5EAEF-6478-4102-8F5D-A5FE9FC97ACB}" type="datetime1">
              <a:rPr lang="en-US" smtClean="0"/>
              <a:t>5/12/2025</a:t>
            </a:fld>
            <a:endParaRPr lang="en-US"/>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7839828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67F45AC6-C491-4585-A584-9CE2AF7D5500}" type="datetime1">
              <a:rPr lang="en-US" smtClean="0"/>
              <a:t>5/12/2025</a:t>
            </a:fld>
            <a:endParaRPr lang="en-US"/>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CC057153-B650-4DEB-B370-79DDCFDCE934}" type="slidenum">
              <a:rPr lang="en-US" smtClean="0"/>
              <a:t>‹#›</a:t>
            </a:fld>
            <a:endParaRPr lang="en-US"/>
          </a:p>
        </p:txBody>
      </p:sp>
    </p:spTree>
    <p:extLst>
      <p:ext uri="{BB962C8B-B14F-4D97-AF65-F5344CB8AC3E}">
        <p14:creationId xmlns:p14="http://schemas.microsoft.com/office/powerpoint/2010/main" val="1339454157"/>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hf sldNum="0"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2.xml"/><Relationship Id="rId4" Type="http://schemas.openxmlformats.org/officeDocument/2006/relationships/hyperlink" Target="https://youtu.be/C7htch4zTk8?si=2kfPmkAobmLUvOl6"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7A875D55-4A80-43E9-38F6-27E366493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Drone flying over a field">
            <a:extLst>
              <a:ext uri="{FF2B5EF4-FFF2-40B4-BE49-F238E27FC236}">
                <a16:creationId xmlns:a16="http://schemas.microsoft.com/office/drawing/2014/main" id="{45E18B65-9D2D-AD5C-9592-45996DBD6A42}"/>
              </a:ext>
            </a:extLst>
          </p:cNvPr>
          <p:cNvPicPr>
            <a:picLocks noChangeAspect="1"/>
          </p:cNvPicPr>
          <p:nvPr/>
        </p:nvPicPr>
        <p:blipFill>
          <a:blip r:embed="rId2">
            <a:alphaModFix amt="60000"/>
          </a:blip>
          <a:srcRect t="15730"/>
          <a:stretch/>
        </p:blipFill>
        <p:spPr>
          <a:xfrm>
            <a:off x="1" y="1"/>
            <a:ext cx="12192000" cy="6857999"/>
          </a:xfrm>
          <a:prstGeom prst="rect">
            <a:avLst/>
          </a:prstGeom>
        </p:spPr>
      </p:pic>
      <p:sp>
        <p:nvSpPr>
          <p:cNvPr id="2" name="Title 1">
            <a:extLst>
              <a:ext uri="{FF2B5EF4-FFF2-40B4-BE49-F238E27FC236}">
                <a16:creationId xmlns:a16="http://schemas.microsoft.com/office/drawing/2014/main" id="{B8A45564-4879-45D9-61C6-6F969E747DDD}"/>
              </a:ext>
            </a:extLst>
          </p:cNvPr>
          <p:cNvSpPr>
            <a:spLocks noGrp="1"/>
          </p:cNvSpPr>
          <p:nvPr>
            <p:ph type="ctrTitle"/>
          </p:nvPr>
        </p:nvSpPr>
        <p:spPr>
          <a:xfrm>
            <a:off x="2301923" y="1482602"/>
            <a:ext cx="7588155" cy="2236264"/>
          </a:xfrm>
        </p:spPr>
        <p:txBody>
          <a:bodyPr>
            <a:normAutofit/>
          </a:bodyPr>
          <a:lstStyle/>
          <a:p>
            <a:r>
              <a:rPr lang="en-US" sz="5400">
                <a:solidFill>
                  <a:srgbClr val="FFFFFF"/>
                </a:solidFill>
              </a:rPr>
              <a:t>Detection Of Drone</a:t>
            </a:r>
          </a:p>
        </p:txBody>
      </p:sp>
      <p:sp>
        <p:nvSpPr>
          <p:cNvPr id="3" name="Subtitle 2">
            <a:extLst>
              <a:ext uri="{FF2B5EF4-FFF2-40B4-BE49-F238E27FC236}">
                <a16:creationId xmlns:a16="http://schemas.microsoft.com/office/drawing/2014/main" id="{F3120871-E1F9-CFA8-5CAC-405A9E09F3F1}"/>
              </a:ext>
            </a:extLst>
          </p:cNvPr>
          <p:cNvSpPr>
            <a:spLocks noGrp="1"/>
          </p:cNvSpPr>
          <p:nvPr>
            <p:ph type="subTitle" idx="1"/>
          </p:nvPr>
        </p:nvSpPr>
        <p:spPr>
          <a:xfrm>
            <a:off x="2301923" y="3793937"/>
            <a:ext cx="7588155" cy="1414091"/>
          </a:xfrm>
        </p:spPr>
        <p:txBody>
          <a:bodyPr>
            <a:normAutofit/>
          </a:bodyPr>
          <a:lstStyle/>
          <a:p>
            <a:r>
              <a:rPr lang="en-US" sz="2000">
                <a:solidFill>
                  <a:srgbClr val="FFFFFF"/>
                </a:solidFill>
              </a:rPr>
              <a:t>Tanoj Kumar Anapana</a:t>
            </a:r>
          </a:p>
          <a:p>
            <a:r>
              <a:rPr lang="en-US" sz="2000">
                <a:solidFill>
                  <a:srgbClr val="FFFFFF"/>
                </a:solidFill>
              </a:rPr>
              <a:t>Kavyasree Moktala</a:t>
            </a:r>
          </a:p>
          <a:p>
            <a:r>
              <a:rPr lang="en-US" sz="2000">
                <a:solidFill>
                  <a:srgbClr val="FFFFFF"/>
                </a:solidFill>
              </a:rPr>
              <a:t>Sai Deepak Devadari</a:t>
            </a:r>
          </a:p>
        </p:txBody>
      </p:sp>
    </p:spTree>
    <p:extLst>
      <p:ext uri="{BB962C8B-B14F-4D97-AF65-F5344CB8AC3E}">
        <p14:creationId xmlns:p14="http://schemas.microsoft.com/office/powerpoint/2010/main" val="316425196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14DAD-C60A-5135-A621-48EC9C0A593A}"/>
              </a:ext>
            </a:extLst>
          </p:cNvPr>
          <p:cNvSpPr>
            <a:spLocks noGrp="1"/>
          </p:cNvSpPr>
          <p:nvPr>
            <p:ph type="title"/>
          </p:nvPr>
        </p:nvSpPr>
        <p:spPr>
          <a:xfrm>
            <a:off x="66941" y="86701"/>
            <a:ext cx="10653578" cy="571329"/>
          </a:xfrm>
        </p:spPr>
        <p:txBody>
          <a:bodyPr>
            <a:normAutofit fontScale="90000"/>
          </a:bodyPr>
          <a:lstStyle/>
          <a:p>
            <a:r>
              <a:rPr lang="en-US" dirty="0"/>
              <a:t>Level-2</a:t>
            </a:r>
          </a:p>
        </p:txBody>
      </p:sp>
      <p:sp>
        <p:nvSpPr>
          <p:cNvPr id="4" name="Rectangle 3">
            <a:extLst>
              <a:ext uri="{FF2B5EF4-FFF2-40B4-BE49-F238E27FC236}">
                <a16:creationId xmlns:a16="http://schemas.microsoft.com/office/drawing/2014/main" id="{DD09730B-3F63-7B9E-0D24-E3C734F39684}"/>
              </a:ext>
            </a:extLst>
          </p:cNvPr>
          <p:cNvSpPr/>
          <p:nvPr/>
        </p:nvSpPr>
        <p:spPr>
          <a:xfrm>
            <a:off x="1156831" y="2411604"/>
            <a:ext cx="1976582" cy="1255532"/>
          </a:xfrm>
          <a:prstGeom prst="rect">
            <a:avLst/>
          </a:prstGeom>
          <a:solidFill>
            <a:schemeClr val="accent4">
              <a:lumMod val="20000"/>
              <a:lumOff val="80000"/>
            </a:schemeClr>
          </a:solidFill>
          <a:ln>
            <a:solidFill>
              <a:schemeClr val="accent4">
                <a:lumMod val="20000"/>
                <a:lumOff val="8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2238FADD-B002-D476-C37C-212A5A90CA52}"/>
              </a:ext>
            </a:extLst>
          </p:cNvPr>
          <p:cNvSpPr/>
          <p:nvPr/>
        </p:nvSpPr>
        <p:spPr>
          <a:xfrm>
            <a:off x="9448799" y="3440025"/>
            <a:ext cx="2078182" cy="1132259"/>
          </a:xfrm>
          <a:prstGeom prst="rect">
            <a:avLst/>
          </a:prstGeom>
          <a:solidFill>
            <a:schemeClr val="accent4">
              <a:lumMod val="20000"/>
              <a:lumOff val="80000"/>
            </a:schemeClr>
          </a:solidFill>
          <a:ln>
            <a:solidFill>
              <a:schemeClr val="accent4">
                <a:lumMod val="20000"/>
                <a:lumOff val="8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BE5F2FD9-5E34-8A4B-03C0-2C2CE2CABAC7}"/>
              </a:ext>
            </a:extLst>
          </p:cNvPr>
          <p:cNvSpPr/>
          <p:nvPr/>
        </p:nvSpPr>
        <p:spPr>
          <a:xfrm>
            <a:off x="1159602" y="3861106"/>
            <a:ext cx="1937351" cy="1107410"/>
          </a:xfrm>
          <a:prstGeom prst="rect">
            <a:avLst/>
          </a:prstGeom>
          <a:solidFill>
            <a:schemeClr val="accent4">
              <a:lumMod val="20000"/>
              <a:lumOff val="80000"/>
            </a:schemeClr>
          </a:solidFill>
          <a:ln>
            <a:solidFill>
              <a:schemeClr val="accent5">
                <a:lumMod val="20000"/>
                <a:lumOff val="8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67F37B5A-5E82-D508-F1FE-ED557055E8A5}"/>
              </a:ext>
            </a:extLst>
          </p:cNvPr>
          <p:cNvSpPr/>
          <p:nvPr/>
        </p:nvSpPr>
        <p:spPr>
          <a:xfrm>
            <a:off x="4958762" y="3319341"/>
            <a:ext cx="2011985" cy="1687796"/>
          </a:xfrm>
          <a:prstGeom prst="rect">
            <a:avLst/>
          </a:prstGeom>
          <a:solidFill>
            <a:schemeClr val="accent4">
              <a:lumMod val="20000"/>
              <a:lumOff val="80000"/>
            </a:schemeClr>
          </a:solidFill>
          <a:ln>
            <a:solidFill>
              <a:schemeClr val="tx2">
                <a:lumMod val="10000"/>
                <a:lumOff val="9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0" name="TextBox 9">
            <a:extLst>
              <a:ext uri="{FF2B5EF4-FFF2-40B4-BE49-F238E27FC236}">
                <a16:creationId xmlns:a16="http://schemas.microsoft.com/office/drawing/2014/main" id="{99966A2B-87D9-76B7-49B3-BDAB42DBD9BF}"/>
              </a:ext>
            </a:extLst>
          </p:cNvPr>
          <p:cNvSpPr txBox="1"/>
          <p:nvPr/>
        </p:nvSpPr>
        <p:spPr>
          <a:xfrm>
            <a:off x="1427020" y="2594381"/>
            <a:ext cx="1865745" cy="1200329"/>
          </a:xfrm>
          <a:prstGeom prst="rect">
            <a:avLst/>
          </a:prstGeom>
          <a:noFill/>
        </p:spPr>
        <p:txBody>
          <a:bodyPr wrap="square" rtlCol="0">
            <a:spAutoFit/>
          </a:bodyPr>
          <a:lstStyle/>
          <a:p>
            <a:r>
              <a:rPr lang="en-US" dirty="0"/>
              <a:t>Arduino</a:t>
            </a:r>
          </a:p>
          <a:p>
            <a:r>
              <a:rPr lang="en-US" dirty="0"/>
              <a:t>Ultrasonic sensor</a:t>
            </a:r>
          </a:p>
          <a:p>
            <a:endParaRPr lang="en-US" dirty="0"/>
          </a:p>
        </p:txBody>
      </p:sp>
      <p:cxnSp>
        <p:nvCxnSpPr>
          <p:cNvPr id="12" name="Straight Arrow Connector 11">
            <a:extLst>
              <a:ext uri="{FF2B5EF4-FFF2-40B4-BE49-F238E27FC236}">
                <a16:creationId xmlns:a16="http://schemas.microsoft.com/office/drawing/2014/main" id="{5907890C-CB37-96CC-7F2F-88644B044B03}"/>
              </a:ext>
            </a:extLst>
          </p:cNvPr>
          <p:cNvCxnSpPr>
            <a:cxnSpLocks/>
          </p:cNvCxnSpPr>
          <p:nvPr/>
        </p:nvCxnSpPr>
        <p:spPr>
          <a:xfrm>
            <a:off x="230909" y="2996175"/>
            <a:ext cx="72272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BDAB9553-D232-F175-91CE-A5DF676AAB15}"/>
              </a:ext>
            </a:extLst>
          </p:cNvPr>
          <p:cNvSpPr txBox="1"/>
          <p:nvPr/>
        </p:nvSpPr>
        <p:spPr>
          <a:xfrm>
            <a:off x="1495338" y="4122986"/>
            <a:ext cx="1512478" cy="923330"/>
          </a:xfrm>
          <a:prstGeom prst="rect">
            <a:avLst/>
          </a:prstGeom>
          <a:noFill/>
        </p:spPr>
        <p:txBody>
          <a:bodyPr wrap="square" rtlCol="0">
            <a:spAutoFit/>
          </a:bodyPr>
          <a:lstStyle/>
          <a:p>
            <a:r>
              <a:rPr lang="en-US" dirty="0"/>
              <a:t>Raspberry cam</a:t>
            </a:r>
          </a:p>
          <a:p>
            <a:endParaRPr lang="en-US" dirty="0"/>
          </a:p>
        </p:txBody>
      </p:sp>
      <p:sp>
        <p:nvSpPr>
          <p:cNvPr id="15" name="TextBox 14">
            <a:extLst>
              <a:ext uri="{FF2B5EF4-FFF2-40B4-BE49-F238E27FC236}">
                <a16:creationId xmlns:a16="http://schemas.microsoft.com/office/drawing/2014/main" id="{6BCEB335-D17F-2B07-0099-AB2AB1C60869}"/>
              </a:ext>
            </a:extLst>
          </p:cNvPr>
          <p:cNvSpPr txBox="1"/>
          <p:nvPr/>
        </p:nvSpPr>
        <p:spPr>
          <a:xfrm>
            <a:off x="5319760" y="3860953"/>
            <a:ext cx="1376218" cy="923330"/>
          </a:xfrm>
          <a:prstGeom prst="rect">
            <a:avLst/>
          </a:prstGeom>
          <a:noFill/>
        </p:spPr>
        <p:txBody>
          <a:bodyPr wrap="square" rtlCol="0">
            <a:spAutoFit/>
          </a:bodyPr>
          <a:lstStyle/>
          <a:p>
            <a:r>
              <a:rPr lang="en-US" dirty="0"/>
              <a:t>Raspberry Pi</a:t>
            </a:r>
          </a:p>
          <a:p>
            <a:endParaRPr lang="en-US" dirty="0"/>
          </a:p>
        </p:txBody>
      </p:sp>
      <p:sp>
        <p:nvSpPr>
          <p:cNvPr id="16" name="TextBox 15">
            <a:extLst>
              <a:ext uri="{FF2B5EF4-FFF2-40B4-BE49-F238E27FC236}">
                <a16:creationId xmlns:a16="http://schemas.microsoft.com/office/drawing/2014/main" id="{87F8D15F-217F-4D4D-6762-18C3ED659BCD}"/>
              </a:ext>
            </a:extLst>
          </p:cNvPr>
          <p:cNvSpPr txBox="1"/>
          <p:nvPr/>
        </p:nvSpPr>
        <p:spPr>
          <a:xfrm>
            <a:off x="9969325" y="3821488"/>
            <a:ext cx="1265382" cy="369332"/>
          </a:xfrm>
          <a:prstGeom prst="rect">
            <a:avLst/>
          </a:prstGeom>
          <a:noFill/>
        </p:spPr>
        <p:txBody>
          <a:bodyPr wrap="square" rtlCol="0">
            <a:spAutoFit/>
          </a:bodyPr>
          <a:lstStyle/>
          <a:p>
            <a:r>
              <a:rPr lang="en-US" dirty="0"/>
              <a:t>Yolov8</a:t>
            </a:r>
          </a:p>
        </p:txBody>
      </p:sp>
      <p:sp>
        <p:nvSpPr>
          <p:cNvPr id="17" name="TextBox 16">
            <a:extLst>
              <a:ext uri="{FF2B5EF4-FFF2-40B4-BE49-F238E27FC236}">
                <a16:creationId xmlns:a16="http://schemas.microsoft.com/office/drawing/2014/main" id="{C0B9F56D-1C8F-5510-8C37-862F7C282584}"/>
              </a:ext>
            </a:extLst>
          </p:cNvPr>
          <p:cNvSpPr txBox="1"/>
          <p:nvPr/>
        </p:nvSpPr>
        <p:spPr>
          <a:xfrm>
            <a:off x="10655956" y="2015491"/>
            <a:ext cx="1097557" cy="646331"/>
          </a:xfrm>
          <a:prstGeom prst="rect">
            <a:avLst/>
          </a:prstGeom>
          <a:noFill/>
        </p:spPr>
        <p:txBody>
          <a:bodyPr wrap="square" rtlCol="0">
            <a:spAutoFit/>
          </a:bodyPr>
          <a:lstStyle/>
          <a:p>
            <a:r>
              <a:rPr lang="en-US" dirty="0"/>
              <a:t>Training Yolov8</a:t>
            </a:r>
          </a:p>
        </p:txBody>
      </p:sp>
      <p:sp>
        <p:nvSpPr>
          <p:cNvPr id="18" name="Rectangle 17">
            <a:extLst>
              <a:ext uri="{FF2B5EF4-FFF2-40B4-BE49-F238E27FC236}">
                <a16:creationId xmlns:a16="http://schemas.microsoft.com/office/drawing/2014/main" id="{4D600270-3B34-6C49-66B1-8FB7A1334DF9}"/>
              </a:ext>
            </a:extLst>
          </p:cNvPr>
          <p:cNvSpPr/>
          <p:nvPr/>
        </p:nvSpPr>
        <p:spPr>
          <a:xfrm>
            <a:off x="7405993" y="1993539"/>
            <a:ext cx="1736436" cy="36945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788FBC43-2386-57A4-2EFA-55B4397274DE}"/>
              </a:ext>
            </a:extLst>
          </p:cNvPr>
          <p:cNvSpPr/>
          <p:nvPr/>
        </p:nvSpPr>
        <p:spPr>
          <a:xfrm>
            <a:off x="7405993" y="1321285"/>
            <a:ext cx="1736436" cy="36945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D3DE2F6A-755D-1AD0-6DDC-6F6A161F9151}"/>
              </a:ext>
            </a:extLst>
          </p:cNvPr>
          <p:cNvSpPr/>
          <p:nvPr/>
        </p:nvSpPr>
        <p:spPr>
          <a:xfrm>
            <a:off x="7405993" y="2669915"/>
            <a:ext cx="1736436" cy="36945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3" name="TextBox 22">
            <a:extLst>
              <a:ext uri="{FF2B5EF4-FFF2-40B4-BE49-F238E27FC236}">
                <a16:creationId xmlns:a16="http://schemas.microsoft.com/office/drawing/2014/main" id="{93FFE9B4-1E6E-42ED-5FAC-EDB884A7448E}"/>
              </a:ext>
            </a:extLst>
          </p:cNvPr>
          <p:cNvSpPr txBox="1"/>
          <p:nvPr/>
        </p:nvSpPr>
        <p:spPr>
          <a:xfrm>
            <a:off x="7664612" y="1291882"/>
            <a:ext cx="1311564" cy="369332"/>
          </a:xfrm>
          <a:prstGeom prst="rect">
            <a:avLst/>
          </a:prstGeom>
          <a:noFill/>
        </p:spPr>
        <p:txBody>
          <a:bodyPr wrap="square" rtlCol="0">
            <a:spAutoFit/>
          </a:bodyPr>
          <a:lstStyle/>
          <a:p>
            <a:r>
              <a:rPr lang="en-US" dirty="0"/>
              <a:t>Train </a:t>
            </a:r>
            <a:r>
              <a:rPr lang="en-US" dirty="0" err="1"/>
              <a:t>Img</a:t>
            </a:r>
            <a:endParaRPr lang="en-US" dirty="0"/>
          </a:p>
        </p:txBody>
      </p:sp>
      <p:sp>
        <p:nvSpPr>
          <p:cNvPr id="24" name="TextBox 23">
            <a:extLst>
              <a:ext uri="{FF2B5EF4-FFF2-40B4-BE49-F238E27FC236}">
                <a16:creationId xmlns:a16="http://schemas.microsoft.com/office/drawing/2014/main" id="{61474D17-3C90-8E1D-57D8-87B0F246D6D6}"/>
              </a:ext>
            </a:extLst>
          </p:cNvPr>
          <p:cNvSpPr txBox="1"/>
          <p:nvPr/>
        </p:nvSpPr>
        <p:spPr>
          <a:xfrm>
            <a:off x="7664612" y="1992023"/>
            <a:ext cx="1265381" cy="369332"/>
          </a:xfrm>
          <a:prstGeom prst="rect">
            <a:avLst/>
          </a:prstGeom>
          <a:noFill/>
        </p:spPr>
        <p:txBody>
          <a:bodyPr wrap="square" rtlCol="0">
            <a:spAutoFit/>
          </a:bodyPr>
          <a:lstStyle/>
          <a:p>
            <a:r>
              <a:rPr lang="en-US" dirty="0"/>
              <a:t>Test </a:t>
            </a:r>
            <a:r>
              <a:rPr lang="en-US" dirty="0" err="1"/>
              <a:t>Img</a:t>
            </a:r>
            <a:endParaRPr lang="en-US" dirty="0"/>
          </a:p>
        </p:txBody>
      </p:sp>
      <p:sp>
        <p:nvSpPr>
          <p:cNvPr id="25" name="TextBox 24">
            <a:extLst>
              <a:ext uri="{FF2B5EF4-FFF2-40B4-BE49-F238E27FC236}">
                <a16:creationId xmlns:a16="http://schemas.microsoft.com/office/drawing/2014/main" id="{5C7E9662-FF22-1761-596F-39915AFDC87E}"/>
              </a:ext>
            </a:extLst>
          </p:cNvPr>
          <p:cNvSpPr txBox="1"/>
          <p:nvPr/>
        </p:nvSpPr>
        <p:spPr>
          <a:xfrm>
            <a:off x="7692322" y="2673009"/>
            <a:ext cx="1062181" cy="646331"/>
          </a:xfrm>
          <a:prstGeom prst="rect">
            <a:avLst/>
          </a:prstGeom>
          <a:noFill/>
        </p:spPr>
        <p:txBody>
          <a:bodyPr wrap="square" rtlCol="0">
            <a:spAutoFit/>
          </a:bodyPr>
          <a:lstStyle/>
          <a:p>
            <a:r>
              <a:rPr lang="en-US" dirty="0"/>
              <a:t>Val </a:t>
            </a:r>
            <a:r>
              <a:rPr lang="en-US" dirty="0" err="1"/>
              <a:t>Img</a:t>
            </a:r>
            <a:endParaRPr lang="en-US" dirty="0"/>
          </a:p>
          <a:p>
            <a:endParaRPr lang="en-US" dirty="0"/>
          </a:p>
        </p:txBody>
      </p:sp>
      <p:cxnSp>
        <p:nvCxnSpPr>
          <p:cNvPr id="29" name="Connector: Elbow 28">
            <a:extLst>
              <a:ext uri="{FF2B5EF4-FFF2-40B4-BE49-F238E27FC236}">
                <a16:creationId xmlns:a16="http://schemas.microsoft.com/office/drawing/2014/main" id="{BEF2B12E-CA91-8AE2-ECC8-48F38414BE08}"/>
              </a:ext>
            </a:extLst>
          </p:cNvPr>
          <p:cNvCxnSpPr>
            <a:cxnSpLocks/>
          </p:cNvCxnSpPr>
          <p:nvPr/>
        </p:nvCxnSpPr>
        <p:spPr>
          <a:xfrm>
            <a:off x="9142429" y="2169361"/>
            <a:ext cx="988291" cy="123532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Connector: Elbow 31">
            <a:extLst>
              <a:ext uri="{FF2B5EF4-FFF2-40B4-BE49-F238E27FC236}">
                <a16:creationId xmlns:a16="http://schemas.microsoft.com/office/drawing/2014/main" id="{CD23CF54-39C7-655B-D83D-A38101271100}"/>
              </a:ext>
            </a:extLst>
          </p:cNvPr>
          <p:cNvCxnSpPr>
            <a:cxnSpLocks/>
          </p:cNvCxnSpPr>
          <p:nvPr/>
        </p:nvCxnSpPr>
        <p:spPr>
          <a:xfrm>
            <a:off x="9068961" y="2843618"/>
            <a:ext cx="826896" cy="574357"/>
          </a:xfrm>
          <a:prstGeom prst="bentConnector3">
            <a:avLst>
              <a:gd name="adj1" fmla="val 9803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9C519EE8-5C11-1C72-8504-87322D23FA4B}"/>
              </a:ext>
            </a:extLst>
          </p:cNvPr>
          <p:cNvSpPr txBox="1"/>
          <p:nvPr/>
        </p:nvSpPr>
        <p:spPr>
          <a:xfrm>
            <a:off x="19212" y="2661822"/>
            <a:ext cx="1591747" cy="923330"/>
          </a:xfrm>
          <a:prstGeom prst="rect">
            <a:avLst/>
          </a:prstGeom>
          <a:noFill/>
        </p:spPr>
        <p:txBody>
          <a:bodyPr wrap="square" rtlCol="0">
            <a:spAutoFit/>
          </a:bodyPr>
          <a:lstStyle/>
          <a:p>
            <a:r>
              <a:rPr lang="en-US" dirty="0"/>
              <a:t>Detecting object</a:t>
            </a:r>
          </a:p>
          <a:p>
            <a:endParaRPr lang="en-US" dirty="0"/>
          </a:p>
        </p:txBody>
      </p:sp>
      <p:cxnSp>
        <p:nvCxnSpPr>
          <p:cNvPr id="39" name="Straight Arrow Connector 38">
            <a:extLst>
              <a:ext uri="{FF2B5EF4-FFF2-40B4-BE49-F238E27FC236}">
                <a16:creationId xmlns:a16="http://schemas.microsoft.com/office/drawing/2014/main" id="{B60EFF19-B284-B6A5-C5FF-BB51548A283B}"/>
              </a:ext>
            </a:extLst>
          </p:cNvPr>
          <p:cNvCxnSpPr>
            <a:endCxn id="6" idx="1"/>
          </p:cNvCxnSpPr>
          <p:nvPr/>
        </p:nvCxnSpPr>
        <p:spPr>
          <a:xfrm>
            <a:off x="122844" y="4414811"/>
            <a:ext cx="10367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520CE181-1B76-47BF-EFA3-FA7B2A7F7A4F}"/>
              </a:ext>
            </a:extLst>
          </p:cNvPr>
          <p:cNvSpPr txBox="1"/>
          <p:nvPr/>
        </p:nvSpPr>
        <p:spPr>
          <a:xfrm>
            <a:off x="-24843" y="4146524"/>
            <a:ext cx="1522091" cy="646331"/>
          </a:xfrm>
          <a:prstGeom prst="rect">
            <a:avLst/>
          </a:prstGeom>
          <a:noFill/>
        </p:spPr>
        <p:txBody>
          <a:bodyPr wrap="square" rtlCol="0">
            <a:spAutoFit/>
          </a:bodyPr>
          <a:lstStyle/>
          <a:p>
            <a:r>
              <a:rPr lang="en-US" dirty="0"/>
              <a:t>Captured Object</a:t>
            </a:r>
          </a:p>
        </p:txBody>
      </p:sp>
      <p:cxnSp>
        <p:nvCxnSpPr>
          <p:cNvPr id="44" name="Connector: Elbow 43">
            <a:extLst>
              <a:ext uri="{FF2B5EF4-FFF2-40B4-BE49-F238E27FC236}">
                <a16:creationId xmlns:a16="http://schemas.microsoft.com/office/drawing/2014/main" id="{441C2759-C110-4A1D-0F56-AB138054BA8B}"/>
              </a:ext>
            </a:extLst>
          </p:cNvPr>
          <p:cNvCxnSpPr>
            <a:cxnSpLocks/>
            <a:endCxn id="8" idx="1"/>
          </p:cNvCxnSpPr>
          <p:nvPr/>
        </p:nvCxnSpPr>
        <p:spPr>
          <a:xfrm>
            <a:off x="3123040" y="3039370"/>
            <a:ext cx="1835722" cy="1123869"/>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Connector: Elbow 60">
            <a:extLst>
              <a:ext uri="{FF2B5EF4-FFF2-40B4-BE49-F238E27FC236}">
                <a16:creationId xmlns:a16="http://schemas.microsoft.com/office/drawing/2014/main" id="{9B9F65BD-7A68-8DA5-C076-6B0CDBA41FDF}"/>
              </a:ext>
            </a:extLst>
          </p:cNvPr>
          <p:cNvCxnSpPr>
            <a:cxnSpLocks/>
            <a:stCxn id="19" idx="3"/>
          </p:cNvCxnSpPr>
          <p:nvPr/>
        </p:nvCxnSpPr>
        <p:spPr>
          <a:xfrm>
            <a:off x="9142429" y="1506013"/>
            <a:ext cx="1202300" cy="195109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6ADF4935-1AF2-D566-62D5-4D1E3CA2E492}"/>
              </a:ext>
            </a:extLst>
          </p:cNvPr>
          <p:cNvCxnSpPr>
            <a:stCxn id="5" idx="2"/>
          </p:cNvCxnSpPr>
          <p:nvPr/>
        </p:nvCxnSpPr>
        <p:spPr>
          <a:xfrm>
            <a:off x="10487890" y="4572284"/>
            <a:ext cx="4619" cy="11912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a16="http://schemas.microsoft.com/office/drawing/2014/main" id="{938D49F4-F4AE-565A-6AB9-FAC57448175E}"/>
              </a:ext>
            </a:extLst>
          </p:cNvPr>
          <p:cNvSpPr txBox="1"/>
          <p:nvPr/>
        </p:nvSpPr>
        <p:spPr>
          <a:xfrm>
            <a:off x="9895857" y="5929745"/>
            <a:ext cx="1857656" cy="646331"/>
          </a:xfrm>
          <a:prstGeom prst="rect">
            <a:avLst/>
          </a:prstGeom>
          <a:noFill/>
        </p:spPr>
        <p:txBody>
          <a:bodyPr wrap="square" rtlCol="0">
            <a:spAutoFit/>
          </a:bodyPr>
          <a:lstStyle/>
          <a:p>
            <a:r>
              <a:rPr lang="en-US" dirty="0"/>
              <a:t>Identification of Drone</a:t>
            </a:r>
          </a:p>
        </p:txBody>
      </p:sp>
      <p:cxnSp>
        <p:nvCxnSpPr>
          <p:cNvPr id="81" name="Straight Arrow Connector 80">
            <a:extLst>
              <a:ext uri="{FF2B5EF4-FFF2-40B4-BE49-F238E27FC236}">
                <a16:creationId xmlns:a16="http://schemas.microsoft.com/office/drawing/2014/main" id="{E0876194-F85C-88CD-5A8F-2C4833EE8E19}"/>
              </a:ext>
            </a:extLst>
          </p:cNvPr>
          <p:cNvCxnSpPr/>
          <p:nvPr/>
        </p:nvCxnSpPr>
        <p:spPr>
          <a:xfrm>
            <a:off x="3094182" y="4322618"/>
            <a:ext cx="186458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84" name="TextBox 83">
            <a:extLst>
              <a:ext uri="{FF2B5EF4-FFF2-40B4-BE49-F238E27FC236}">
                <a16:creationId xmlns:a16="http://schemas.microsoft.com/office/drawing/2014/main" id="{09EBA4C4-5B8D-6A18-4C97-0A97DB428274}"/>
              </a:ext>
            </a:extLst>
          </p:cNvPr>
          <p:cNvSpPr txBox="1"/>
          <p:nvPr/>
        </p:nvSpPr>
        <p:spPr>
          <a:xfrm>
            <a:off x="3150380" y="3899730"/>
            <a:ext cx="944422" cy="369332"/>
          </a:xfrm>
          <a:prstGeom prst="rect">
            <a:avLst/>
          </a:prstGeom>
          <a:noFill/>
        </p:spPr>
        <p:txBody>
          <a:bodyPr wrap="square" rtlCol="0">
            <a:spAutoFit/>
          </a:bodyPr>
          <a:lstStyle/>
          <a:p>
            <a:r>
              <a:rPr lang="en-US" dirty="0"/>
              <a:t>Image</a:t>
            </a:r>
          </a:p>
        </p:txBody>
      </p:sp>
      <p:sp>
        <p:nvSpPr>
          <p:cNvPr id="85" name="TextBox 84">
            <a:extLst>
              <a:ext uri="{FF2B5EF4-FFF2-40B4-BE49-F238E27FC236}">
                <a16:creationId xmlns:a16="http://schemas.microsoft.com/office/drawing/2014/main" id="{055CFE01-8814-32B1-87E3-C6542F83D3C8}"/>
              </a:ext>
            </a:extLst>
          </p:cNvPr>
          <p:cNvSpPr txBox="1"/>
          <p:nvPr/>
        </p:nvSpPr>
        <p:spPr>
          <a:xfrm>
            <a:off x="3214255" y="4388127"/>
            <a:ext cx="840508" cy="369332"/>
          </a:xfrm>
          <a:prstGeom prst="rect">
            <a:avLst/>
          </a:prstGeom>
          <a:noFill/>
        </p:spPr>
        <p:txBody>
          <a:bodyPr wrap="square" rtlCol="0">
            <a:spAutoFit/>
          </a:bodyPr>
          <a:lstStyle/>
          <a:p>
            <a:r>
              <a:rPr lang="en-US" dirty="0"/>
              <a:t>Signal</a:t>
            </a:r>
          </a:p>
        </p:txBody>
      </p:sp>
      <p:sp>
        <p:nvSpPr>
          <p:cNvPr id="87" name="TextBox 86">
            <a:extLst>
              <a:ext uri="{FF2B5EF4-FFF2-40B4-BE49-F238E27FC236}">
                <a16:creationId xmlns:a16="http://schemas.microsoft.com/office/drawing/2014/main" id="{6D58B193-EF79-5781-2965-55BE4E010A2A}"/>
              </a:ext>
            </a:extLst>
          </p:cNvPr>
          <p:cNvSpPr txBox="1"/>
          <p:nvPr/>
        </p:nvSpPr>
        <p:spPr>
          <a:xfrm>
            <a:off x="3145440" y="2699401"/>
            <a:ext cx="1206914" cy="923330"/>
          </a:xfrm>
          <a:prstGeom prst="rect">
            <a:avLst/>
          </a:prstGeom>
          <a:noFill/>
        </p:spPr>
        <p:txBody>
          <a:bodyPr wrap="square" rtlCol="0">
            <a:spAutoFit/>
          </a:bodyPr>
          <a:lstStyle/>
          <a:p>
            <a:r>
              <a:rPr lang="en-US" dirty="0"/>
              <a:t>Detected object</a:t>
            </a:r>
          </a:p>
          <a:p>
            <a:endParaRPr lang="en-US" dirty="0"/>
          </a:p>
        </p:txBody>
      </p:sp>
      <p:cxnSp>
        <p:nvCxnSpPr>
          <p:cNvPr id="89" name="Straight Arrow Connector 88">
            <a:extLst>
              <a:ext uri="{FF2B5EF4-FFF2-40B4-BE49-F238E27FC236}">
                <a16:creationId xmlns:a16="http://schemas.microsoft.com/office/drawing/2014/main" id="{07E658DF-F109-46E0-D00A-182EB0FD333C}"/>
              </a:ext>
            </a:extLst>
          </p:cNvPr>
          <p:cNvCxnSpPr>
            <a:stCxn id="8" idx="3"/>
          </p:cNvCxnSpPr>
          <p:nvPr/>
        </p:nvCxnSpPr>
        <p:spPr>
          <a:xfrm flipV="1">
            <a:off x="6970747" y="4158094"/>
            <a:ext cx="2478052" cy="51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1" name="TextBox 90">
            <a:extLst>
              <a:ext uri="{FF2B5EF4-FFF2-40B4-BE49-F238E27FC236}">
                <a16:creationId xmlns:a16="http://schemas.microsoft.com/office/drawing/2014/main" id="{76BC3D89-C189-881F-A1F9-0DBA411D9248}"/>
              </a:ext>
            </a:extLst>
          </p:cNvPr>
          <p:cNvSpPr txBox="1"/>
          <p:nvPr/>
        </p:nvSpPr>
        <p:spPr>
          <a:xfrm>
            <a:off x="7597792" y="3813482"/>
            <a:ext cx="1352838" cy="646331"/>
          </a:xfrm>
          <a:prstGeom prst="rect">
            <a:avLst/>
          </a:prstGeom>
          <a:noFill/>
        </p:spPr>
        <p:txBody>
          <a:bodyPr wrap="square" rtlCol="0">
            <a:spAutoFit/>
          </a:bodyPr>
          <a:lstStyle/>
          <a:p>
            <a:r>
              <a:rPr lang="en-US" dirty="0"/>
              <a:t>Captured</a:t>
            </a:r>
          </a:p>
          <a:p>
            <a:r>
              <a:rPr lang="en-US" dirty="0"/>
              <a:t>Image</a:t>
            </a:r>
          </a:p>
        </p:txBody>
      </p:sp>
      <p:sp>
        <p:nvSpPr>
          <p:cNvPr id="93" name="TextBox 92">
            <a:extLst>
              <a:ext uri="{FF2B5EF4-FFF2-40B4-BE49-F238E27FC236}">
                <a16:creationId xmlns:a16="http://schemas.microsoft.com/office/drawing/2014/main" id="{7B78B7CE-1C27-F485-843A-2A502D9D4A41}"/>
              </a:ext>
            </a:extLst>
          </p:cNvPr>
          <p:cNvSpPr txBox="1"/>
          <p:nvPr/>
        </p:nvSpPr>
        <p:spPr>
          <a:xfrm>
            <a:off x="7121236" y="923636"/>
            <a:ext cx="2180545" cy="2516389"/>
          </a:xfrm>
          <a:prstGeom prst="rect">
            <a:avLst/>
          </a:prstGeom>
          <a:solidFill>
            <a:schemeClr val="tx1">
              <a:lumMod val="65000"/>
              <a:lumOff val="35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endParaRPr lang="en-US" dirty="0"/>
          </a:p>
        </p:txBody>
      </p:sp>
      <p:sp>
        <p:nvSpPr>
          <p:cNvPr id="94" name="TextBox 93">
            <a:extLst>
              <a:ext uri="{FF2B5EF4-FFF2-40B4-BE49-F238E27FC236}">
                <a16:creationId xmlns:a16="http://schemas.microsoft.com/office/drawing/2014/main" id="{C4056596-8BDB-C78A-AEED-76159537A72D}"/>
              </a:ext>
            </a:extLst>
          </p:cNvPr>
          <p:cNvSpPr txBox="1"/>
          <p:nvPr/>
        </p:nvSpPr>
        <p:spPr>
          <a:xfrm>
            <a:off x="7597792" y="489794"/>
            <a:ext cx="2331034" cy="646331"/>
          </a:xfrm>
          <a:prstGeom prst="rect">
            <a:avLst/>
          </a:prstGeom>
          <a:noFill/>
        </p:spPr>
        <p:txBody>
          <a:bodyPr wrap="square" rtlCol="0">
            <a:spAutoFit/>
          </a:bodyPr>
          <a:lstStyle/>
          <a:p>
            <a:r>
              <a:rPr lang="en-US" dirty="0"/>
              <a:t>Dataset</a:t>
            </a:r>
          </a:p>
          <a:p>
            <a:endParaRPr lang="en-US" dirty="0"/>
          </a:p>
        </p:txBody>
      </p:sp>
    </p:spTree>
    <p:extLst>
      <p:ext uri="{BB962C8B-B14F-4D97-AF65-F5344CB8AC3E}">
        <p14:creationId xmlns:p14="http://schemas.microsoft.com/office/powerpoint/2010/main" val="8607367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5B2379B-757E-60C4-AD8A-D96563E9669A}"/>
              </a:ext>
            </a:extLst>
          </p:cNvPr>
          <p:cNvSpPr txBox="1"/>
          <p:nvPr/>
        </p:nvSpPr>
        <p:spPr>
          <a:xfrm>
            <a:off x="2519553" y="2493975"/>
            <a:ext cx="1737360" cy="646331"/>
          </a:xfrm>
          <a:prstGeom prst="rect">
            <a:avLst/>
          </a:prstGeom>
          <a:noFill/>
        </p:spPr>
        <p:txBody>
          <a:bodyPr wrap="square" rtlCol="0">
            <a:spAutoFit/>
          </a:bodyPr>
          <a:lstStyle/>
          <a:p>
            <a:r>
              <a:rPr lang="en-US" dirty="0"/>
              <a:t>Resized and Preprocessed</a:t>
            </a:r>
          </a:p>
        </p:txBody>
      </p:sp>
      <p:sp>
        <p:nvSpPr>
          <p:cNvPr id="9" name="TextBox 8">
            <a:extLst>
              <a:ext uri="{FF2B5EF4-FFF2-40B4-BE49-F238E27FC236}">
                <a16:creationId xmlns:a16="http://schemas.microsoft.com/office/drawing/2014/main" id="{3F78327B-315E-1214-A7A7-2CEC7BE03E99}"/>
              </a:ext>
            </a:extLst>
          </p:cNvPr>
          <p:cNvSpPr txBox="1"/>
          <p:nvPr/>
        </p:nvSpPr>
        <p:spPr>
          <a:xfrm>
            <a:off x="5655945" y="2513942"/>
            <a:ext cx="1664208" cy="646331"/>
          </a:xfrm>
          <a:prstGeom prst="rect">
            <a:avLst/>
          </a:prstGeom>
          <a:noFill/>
        </p:spPr>
        <p:txBody>
          <a:bodyPr wrap="square" rtlCol="0">
            <a:spAutoFit/>
          </a:bodyPr>
          <a:lstStyle/>
          <a:p>
            <a:r>
              <a:rPr lang="en-US" dirty="0"/>
              <a:t>Feature extractor</a:t>
            </a:r>
          </a:p>
        </p:txBody>
      </p:sp>
      <p:sp>
        <p:nvSpPr>
          <p:cNvPr id="12" name="TextBox 11">
            <a:extLst>
              <a:ext uri="{FF2B5EF4-FFF2-40B4-BE49-F238E27FC236}">
                <a16:creationId xmlns:a16="http://schemas.microsoft.com/office/drawing/2014/main" id="{D9726957-337B-6AA1-11B5-12CC0B47E064}"/>
              </a:ext>
            </a:extLst>
          </p:cNvPr>
          <p:cNvSpPr txBox="1"/>
          <p:nvPr/>
        </p:nvSpPr>
        <p:spPr>
          <a:xfrm>
            <a:off x="8438007" y="2493975"/>
            <a:ext cx="1216152" cy="646331"/>
          </a:xfrm>
          <a:prstGeom prst="rect">
            <a:avLst/>
          </a:prstGeom>
          <a:noFill/>
        </p:spPr>
        <p:txBody>
          <a:bodyPr wrap="square" rtlCol="0">
            <a:spAutoFit/>
          </a:bodyPr>
          <a:lstStyle/>
          <a:p>
            <a:r>
              <a:rPr lang="en-US" dirty="0"/>
              <a:t>Feature </a:t>
            </a:r>
          </a:p>
          <a:p>
            <a:r>
              <a:rPr lang="en-US" dirty="0"/>
              <a:t>Fusion</a:t>
            </a:r>
          </a:p>
        </p:txBody>
      </p:sp>
      <p:sp>
        <p:nvSpPr>
          <p:cNvPr id="13" name="Rectangle 12">
            <a:extLst>
              <a:ext uri="{FF2B5EF4-FFF2-40B4-BE49-F238E27FC236}">
                <a16:creationId xmlns:a16="http://schemas.microsoft.com/office/drawing/2014/main" id="{4531D73C-D656-1405-0AF3-5392A66423B2}"/>
              </a:ext>
            </a:extLst>
          </p:cNvPr>
          <p:cNvSpPr/>
          <p:nvPr/>
        </p:nvSpPr>
        <p:spPr>
          <a:xfrm>
            <a:off x="8499729" y="4650852"/>
            <a:ext cx="1975104" cy="108813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D498662-36DB-0ACF-CF59-2A18DB8C6E39}"/>
              </a:ext>
            </a:extLst>
          </p:cNvPr>
          <p:cNvSpPr/>
          <p:nvPr/>
        </p:nvSpPr>
        <p:spPr>
          <a:xfrm>
            <a:off x="5618226" y="4650852"/>
            <a:ext cx="1975104" cy="108813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895B0E3-BEE6-1CD9-E73D-E1A2C3A6988E}"/>
              </a:ext>
            </a:extLst>
          </p:cNvPr>
          <p:cNvSpPr/>
          <p:nvPr/>
        </p:nvSpPr>
        <p:spPr>
          <a:xfrm>
            <a:off x="2390394" y="4657426"/>
            <a:ext cx="1975104" cy="108813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79CB57DA-CBD3-535C-447D-A05A5ACDB8AA}"/>
              </a:ext>
            </a:extLst>
          </p:cNvPr>
          <p:cNvSpPr/>
          <p:nvPr/>
        </p:nvSpPr>
        <p:spPr>
          <a:xfrm>
            <a:off x="2279523" y="1384765"/>
            <a:ext cx="1975104" cy="108813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9E0BBF9-E9AD-CA4A-46D5-5F734F79F3AF}"/>
              </a:ext>
            </a:extLst>
          </p:cNvPr>
          <p:cNvSpPr/>
          <p:nvPr/>
        </p:nvSpPr>
        <p:spPr>
          <a:xfrm>
            <a:off x="5206746" y="1384765"/>
            <a:ext cx="1975104" cy="108813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4285653-EA40-FBD2-2893-AB3773DCB951}"/>
              </a:ext>
            </a:extLst>
          </p:cNvPr>
          <p:cNvSpPr/>
          <p:nvPr/>
        </p:nvSpPr>
        <p:spPr>
          <a:xfrm>
            <a:off x="8056245" y="1405839"/>
            <a:ext cx="1975104" cy="108813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1F532D18-818A-6FC0-D0A3-CD49733FF0C5}"/>
              </a:ext>
            </a:extLst>
          </p:cNvPr>
          <p:cNvSpPr txBox="1"/>
          <p:nvPr/>
        </p:nvSpPr>
        <p:spPr>
          <a:xfrm>
            <a:off x="2755011" y="1562001"/>
            <a:ext cx="1060704" cy="646331"/>
          </a:xfrm>
          <a:prstGeom prst="rect">
            <a:avLst/>
          </a:prstGeom>
          <a:noFill/>
        </p:spPr>
        <p:txBody>
          <a:bodyPr wrap="square" rtlCol="0">
            <a:spAutoFit/>
          </a:bodyPr>
          <a:lstStyle/>
          <a:p>
            <a:r>
              <a:rPr lang="en-US" dirty="0"/>
              <a:t>Input Image</a:t>
            </a:r>
          </a:p>
        </p:txBody>
      </p:sp>
      <p:sp>
        <p:nvSpPr>
          <p:cNvPr id="24" name="TextBox 23">
            <a:extLst>
              <a:ext uri="{FF2B5EF4-FFF2-40B4-BE49-F238E27FC236}">
                <a16:creationId xmlns:a16="http://schemas.microsoft.com/office/drawing/2014/main" id="{82506734-00EB-86E0-4E2C-3C37F982F9F8}"/>
              </a:ext>
            </a:extLst>
          </p:cNvPr>
          <p:cNvSpPr txBox="1"/>
          <p:nvPr/>
        </p:nvSpPr>
        <p:spPr>
          <a:xfrm>
            <a:off x="5564505" y="1712163"/>
            <a:ext cx="1259586" cy="369332"/>
          </a:xfrm>
          <a:prstGeom prst="rect">
            <a:avLst/>
          </a:prstGeom>
          <a:noFill/>
        </p:spPr>
        <p:txBody>
          <a:bodyPr wrap="square" rtlCol="0">
            <a:spAutoFit/>
          </a:bodyPr>
          <a:lstStyle/>
          <a:p>
            <a:r>
              <a:rPr lang="en-US" dirty="0"/>
              <a:t>Backbone</a:t>
            </a:r>
          </a:p>
        </p:txBody>
      </p:sp>
      <p:sp>
        <p:nvSpPr>
          <p:cNvPr id="25" name="TextBox 24">
            <a:extLst>
              <a:ext uri="{FF2B5EF4-FFF2-40B4-BE49-F238E27FC236}">
                <a16:creationId xmlns:a16="http://schemas.microsoft.com/office/drawing/2014/main" id="{9E7C0419-E509-44F7-6925-A5FE44D72F0B}"/>
              </a:ext>
            </a:extLst>
          </p:cNvPr>
          <p:cNvSpPr txBox="1"/>
          <p:nvPr/>
        </p:nvSpPr>
        <p:spPr>
          <a:xfrm>
            <a:off x="8499729" y="1712163"/>
            <a:ext cx="786384" cy="369332"/>
          </a:xfrm>
          <a:prstGeom prst="rect">
            <a:avLst/>
          </a:prstGeom>
          <a:noFill/>
        </p:spPr>
        <p:txBody>
          <a:bodyPr wrap="square" rtlCol="0">
            <a:spAutoFit/>
          </a:bodyPr>
          <a:lstStyle/>
          <a:p>
            <a:r>
              <a:rPr lang="en-US" dirty="0"/>
              <a:t>Neck</a:t>
            </a:r>
          </a:p>
        </p:txBody>
      </p:sp>
      <p:sp>
        <p:nvSpPr>
          <p:cNvPr id="27" name="TextBox 26">
            <a:extLst>
              <a:ext uri="{FF2B5EF4-FFF2-40B4-BE49-F238E27FC236}">
                <a16:creationId xmlns:a16="http://schemas.microsoft.com/office/drawing/2014/main" id="{DDCD4BF3-5BC7-4D8F-0458-9231352CE7C7}"/>
              </a:ext>
            </a:extLst>
          </p:cNvPr>
          <p:cNvSpPr txBox="1"/>
          <p:nvPr/>
        </p:nvSpPr>
        <p:spPr>
          <a:xfrm>
            <a:off x="2940177" y="4964641"/>
            <a:ext cx="875538" cy="369332"/>
          </a:xfrm>
          <a:prstGeom prst="rect">
            <a:avLst/>
          </a:prstGeom>
          <a:noFill/>
        </p:spPr>
        <p:txBody>
          <a:bodyPr wrap="square" rtlCol="0">
            <a:spAutoFit/>
          </a:bodyPr>
          <a:lstStyle/>
          <a:p>
            <a:r>
              <a:rPr lang="en-US" dirty="0"/>
              <a:t>Head</a:t>
            </a:r>
          </a:p>
        </p:txBody>
      </p:sp>
      <p:sp>
        <p:nvSpPr>
          <p:cNvPr id="28" name="TextBox 27">
            <a:extLst>
              <a:ext uri="{FF2B5EF4-FFF2-40B4-BE49-F238E27FC236}">
                <a16:creationId xmlns:a16="http://schemas.microsoft.com/office/drawing/2014/main" id="{7EF1BD0E-C8DB-8D11-5369-C2F80B8F031D}"/>
              </a:ext>
            </a:extLst>
          </p:cNvPr>
          <p:cNvSpPr txBox="1"/>
          <p:nvPr/>
        </p:nvSpPr>
        <p:spPr>
          <a:xfrm>
            <a:off x="5880648" y="4826141"/>
            <a:ext cx="1450259" cy="646331"/>
          </a:xfrm>
          <a:prstGeom prst="rect">
            <a:avLst/>
          </a:prstGeom>
          <a:noFill/>
        </p:spPr>
        <p:txBody>
          <a:bodyPr wrap="square" rtlCol="0">
            <a:spAutoFit/>
          </a:bodyPr>
          <a:lstStyle/>
          <a:p>
            <a:r>
              <a:rPr lang="en-US" dirty="0"/>
              <a:t>Post-Processing</a:t>
            </a:r>
          </a:p>
        </p:txBody>
      </p:sp>
      <p:sp>
        <p:nvSpPr>
          <p:cNvPr id="29" name="TextBox 28">
            <a:extLst>
              <a:ext uri="{FF2B5EF4-FFF2-40B4-BE49-F238E27FC236}">
                <a16:creationId xmlns:a16="http://schemas.microsoft.com/office/drawing/2014/main" id="{7ED8929D-577A-E762-279D-1E15C91D97A4}"/>
              </a:ext>
            </a:extLst>
          </p:cNvPr>
          <p:cNvSpPr txBox="1"/>
          <p:nvPr/>
        </p:nvSpPr>
        <p:spPr>
          <a:xfrm>
            <a:off x="8799357" y="4964641"/>
            <a:ext cx="1108363" cy="369332"/>
          </a:xfrm>
          <a:prstGeom prst="rect">
            <a:avLst/>
          </a:prstGeom>
          <a:noFill/>
        </p:spPr>
        <p:txBody>
          <a:bodyPr wrap="square" rtlCol="0">
            <a:spAutoFit/>
          </a:bodyPr>
          <a:lstStyle/>
          <a:p>
            <a:r>
              <a:rPr lang="en-US" dirty="0"/>
              <a:t>Out-put</a:t>
            </a:r>
          </a:p>
        </p:txBody>
      </p:sp>
      <p:sp>
        <p:nvSpPr>
          <p:cNvPr id="31" name="TextBox 30">
            <a:extLst>
              <a:ext uri="{FF2B5EF4-FFF2-40B4-BE49-F238E27FC236}">
                <a16:creationId xmlns:a16="http://schemas.microsoft.com/office/drawing/2014/main" id="{35741437-8595-4925-5141-CC0F11CF0C1C}"/>
              </a:ext>
            </a:extLst>
          </p:cNvPr>
          <p:cNvSpPr txBox="1"/>
          <p:nvPr/>
        </p:nvSpPr>
        <p:spPr>
          <a:xfrm>
            <a:off x="2460810" y="5798453"/>
            <a:ext cx="1667444" cy="369332"/>
          </a:xfrm>
          <a:prstGeom prst="rect">
            <a:avLst/>
          </a:prstGeom>
          <a:noFill/>
        </p:spPr>
        <p:txBody>
          <a:bodyPr wrap="none" rtlCol="0">
            <a:spAutoFit/>
          </a:bodyPr>
          <a:lstStyle/>
          <a:p>
            <a:r>
              <a:rPr lang="en-US" dirty="0"/>
              <a:t>Bounding box</a:t>
            </a:r>
          </a:p>
        </p:txBody>
      </p:sp>
      <p:sp>
        <p:nvSpPr>
          <p:cNvPr id="33" name="TextBox 32">
            <a:extLst>
              <a:ext uri="{FF2B5EF4-FFF2-40B4-BE49-F238E27FC236}">
                <a16:creationId xmlns:a16="http://schemas.microsoft.com/office/drawing/2014/main" id="{F955E745-E6C4-B968-DC57-147064431531}"/>
              </a:ext>
            </a:extLst>
          </p:cNvPr>
          <p:cNvSpPr txBox="1"/>
          <p:nvPr/>
        </p:nvSpPr>
        <p:spPr>
          <a:xfrm>
            <a:off x="5618226" y="5798453"/>
            <a:ext cx="1975104" cy="646331"/>
          </a:xfrm>
          <a:prstGeom prst="rect">
            <a:avLst/>
          </a:prstGeom>
          <a:noFill/>
        </p:spPr>
        <p:txBody>
          <a:bodyPr wrap="square" rtlCol="0">
            <a:spAutoFit/>
          </a:bodyPr>
          <a:lstStyle/>
          <a:p>
            <a:r>
              <a:rPr lang="en-US" dirty="0"/>
              <a:t>Remove  duplicate boxes</a:t>
            </a:r>
          </a:p>
        </p:txBody>
      </p:sp>
      <p:sp>
        <p:nvSpPr>
          <p:cNvPr id="34" name="TextBox 33">
            <a:extLst>
              <a:ext uri="{FF2B5EF4-FFF2-40B4-BE49-F238E27FC236}">
                <a16:creationId xmlns:a16="http://schemas.microsoft.com/office/drawing/2014/main" id="{EA22302A-667A-AF89-60B6-26FA9325B26C}"/>
              </a:ext>
            </a:extLst>
          </p:cNvPr>
          <p:cNvSpPr txBox="1"/>
          <p:nvPr/>
        </p:nvSpPr>
        <p:spPr>
          <a:xfrm>
            <a:off x="8499729" y="5798453"/>
            <a:ext cx="2189018" cy="646331"/>
          </a:xfrm>
          <a:prstGeom prst="rect">
            <a:avLst/>
          </a:prstGeom>
          <a:noFill/>
        </p:spPr>
        <p:txBody>
          <a:bodyPr wrap="square" rtlCol="0">
            <a:spAutoFit/>
          </a:bodyPr>
          <a:lstStyle/>
          <a:p>
            <a:r>
              <a:rPr lang="en-US" dirty="0"/>
              <a:t>Labels, confidence score</a:t>
            </a:r>
          </a:p>
        </p:txBody>
      </p:sp>
      <p:cxnSp>
        <p:nvCxnSpPr>
          <p:cNvPr id="36" name="Straight Arrow Connector 35">
            <a:extLst>
              <a:ext uri="{FF2B5EF4-FFF2-40B4-BE49-F238E27FC236}">
                <a16:creationId xmlns:a16="http://schemas.microsoft.com/office/drawing/2014/main" id="{AFB8AF80-8680-EC6A-114A-01579B283C7B}"/>
              </a:ext>
            </a:extLst>
          </p:cNvPr>
          <p:cNvCxnSpPr>
            <a:stCxn id="17" idx="3"/>
            <a:endCxn id="18" idx="1"/>
          </p:cNvCxnSpPr>
          <p:nvPr/>
        </p:nvCxnSpPr>
        <p:spPr>
          <a:xfrm>
            <a:off x="4254627" y="1928833"/>
            <a:ext cx="95211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549A8F05-11AE-3428-6448-88125C439F3E}"/>
              </a:ext>
            </a:extLst>
          </p:cNvPr>
          <p:cNvCxnSpPr>
            <a:stCxn id="18" idx="3"/>
            <a:endCxn id="19" idx="1"/>
          </p:cNvCxnSpPr>
          <p:nvPr/>
        </p:nvCxnSpPr>
        <p:spPr>
          <a:xfrm>
            <a:off x="7181850" y="1928833"/>
            <a:ext cx="874395" cy="210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Connector: Elbow 42">
            <a:extLst>
              <a:ext uri="{FF2B5EF4-FFF2-40B4-BE49-F238E27FC236}">
                <a16:creationId xmlns:a16="http://schemas.microsoft.com/office/drawing/2014/main" id="{847BDF43-B183-682E-EDC8-9EC2A9CD0A8A}"/>
              </a:ext>
            </a:extLst>
          </p:cNvPr>
          <p:cNvCxnSpPr>
            <a:cxnSpLocks/>
            <a:stCxn id="12" idx="0"/>
            <a:endCxn id="15" idx="0"/>
          </p:cNvCxnSpPr>
          <p:nvPr/>
        </p:nvCxnSpPr>
        <p:spPr>
          <a:xfrm rot="16200000" flipH="1" flipV="1">
            <a:off x="5130289" y="741631"/>
            <a:ext cx="2163451" cy="5668137"/>
          </a:xfrm>
          <a:prstGeom prst="bentConnector3">
            <a:avLst>
              <a:gd name="adj1" fmla="val 4322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E125E962-0986-4B96-0863-D0BB6ABADE2B}"/>
              </a:ext>
            </a:extLst>
          </p:cNvPr>
          <p:cNvCxnSpPr>
            <a:stCxn id="15" idx="3"/>
            <a:endCxn id="14" idx="1"/>
          </p:cNvCxnSpPr>
          <p:nvPr/>
        </p:nvCxnSpPr>
        <p:spPr>
          <a:xfrm flipV="1">
            <a:off x="4365498" y="5194920"/>
            <a:ext cx="1252728" cy="65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651D0C15-74A5-6F63-4357-EB818FD3DBEA}"/>
              </a:ext>
            </a:extLst>
          </p:cNvPr>
          <p:cNvCxnSpPr>
            <a:stCxn id="14" idx="3"/>
            <a:endCxn id="13" idx="1"/>
          </p:cNvCxnSpPr>
          <p:nvPr/>
        </p:nvCxnSpPr>
        <p:spPr>
          <a:xfrm>
            <a:off x="7593330" y="5194920"/>
            <a:ext cx="90639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60CE016-1DBB-966F-A6AD-F6075765E4E0}"/>
              </a:ext>
            </a:extLst>
          </p:cNvPr>
          <p:cNvSpPr txBox="1"/>
          <p:nvPr/>
        </p:nvSpPr>
        <p:spPr>
          <a:xfrm>
            <a:off x="369455" y="441539"/>
            <a:ext cx="2789381" cy="523220"/>
          </a:xfrm>
          <a:prstGeom prst="rect">
            <a:avLst/>
          </a:prstGeom>
          <a:noFill/>
        </p:spPr>
        <p:txBody>
          <a:bodyPr wrap="square" rtlCol="0">
            <a:spAutoFit/>
          </a:bodyPr>
          <a:lstStyle/>
          <a:p>
            <a:r>
              <a:rPr lang="en-US" sz="2800" b="1" dirty="0"/>
              <a:t>Yolov8 Model</a:t>
            </a:r>
          </a:p>
        </p:txBody>
      </p:sp>
    </p:spTree>
    <p:extLst>
      <p:ext uri="{BB962C8B-B14F-4D97-AF65-F5344CB8AC3E}">
        <p14:creationId xmlns:p14="http://schemas.microsoft.com/office/powerpoint/2010/main" val="42445438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pic>
        <p:nvPicPr>
          <p:cNvPr id="5" name="Picture 4" descr="A graph of a curve">
            <a:extLst>
              <a:ext uri="{FF2B5EF4-FFF2-40B4-BE49-F238E27FC236}">
                <a16:creationId xmlns:a16="http://schemas.microsoft.com/office/drawing/2014/main" id="{DB88F526-90FA-5A2F-03F6-7BED4CCC02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199" y="2019300"/>
            <a:ext cx="3930571" cy="32766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descr="A graph of a graph&#10;&#10;AI-generated content may be incorrect.">
            <a:extLst>
              <a:ext uri="{FF2B5EF4-FFF2-40B4-BE49-F238E27FC236}">
                <a16:creationId xmlns:a16="http://schemas.microsoft.com/office/drawing/2014/main" id="{C666525B-E758-4B15-37E5-C78928D7F9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08027" y="2019300"/>
            <a:ext cx="3998048" cy="3276601"/>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8" name="TextBox 7">
            <a:extLst>
              <a:ext uri="{FF2B5EF4-FFF2-40B4-BE49-F238E27FC236}">
                <a16:creationId xmlns:a16="http://schemas.microsoft.com/office/drawing/2014/main" id="{C45D6C87-15F2-85A7-09DE-E04F95528A55}"/>
              </a:ext>
            </a:extLst>
          </p:cNvPr>
          <p:cNvSpPr txBox="1"/>
          <p:nvPr/>
        </p:nvSpPr>
        <p:spPr>
          <a:xfrm>
            <a:off x="2428875" y="5703333"/>
            <a:ext cx="2790825" cy="369332"/>
          </a:xfrm>
          <a:prstGeom prst="rect">
            <a:avLst/>
          </a:prstGeom>
          <a:noFill/>
        </p:spPr>
        <p:txBody>
          <a:bodyPr wrap="square" rtlCol="0">
            <a:spAutoFit/>
          </a:bodyPr>
          <a:lstStyle/>
          <a:p>
            <a:r>
              <a:rPr lang="en-US" dirty="0"/>
              <a:t>Hand</a:t>
            </a:r>
          </a:p>
        </p:txBody>
      </p:sp>
      <p:sp>
        <p:nvSpPr>
          <p:cNvPr id="9" name="TextBox 8">
            <a:extLst>
              <a:ext uri="{FF2B5EF4-FFF2-40B4-BE49-F238E27FC236}">
                <a16:creationId xmlns:a16="http://schemas.microsoft.com/office/drawing/2014/main" id="{F1EDF8AE-4185-A5CD-A296-2553E3128EB6}"/>
              </a:ext>
            </a:extLst>
          </p:cNvPr>
          <p:cNvSpPr txBox="1"/>
          <p:nvPr/>
        </p:nvSpPr>
        <p:spPr>
          <a:xfrm>
            <a:off x="8010525" y="5703333"/>
            <a:ext cx="1847850" cy="369332"/>
          </a:xfrm>
          <a:prstGeom prst="rect">
            <a:avLst/>
          </a:prstGeom>
          <a:noFill/>
        </p:spPr>
        <p:txBody>
          <a:bodyPr wrap="square" rtlCol="0">
            <a:spAutoFit/>
          </a:bodyPr>
          <a:lstStyle/>
          <a:p>
            <a:r>
              <a:rPr lang="en-US" dirty="0"/>
              <a:t>Drone</a:t>
            </a:r>
          </a:p>
        </p:txBody>
      </p:sp>
      <p:sp>
        <p:nvSpPr>
          <p:cNvPr id="10" name="TextBox 9">
            <a:extLst>
              <a:ext uri="{FF2B5EF4-FFF2-40B4-BE49-F238E27FC236}">
                <a16:creationId xmlns:a16="http://schemas.microsoft.com/office/drawing/2014/main" id="{064D0F51-5F40-8CBD-D758-675C05E3BA99}"/>
              </a:ext>
            </a:extLst>
          </p:cNvPr>
          <p:cNvSpPr txBox="1"/>
          <p:nvPr/>
        </p:nvSpPr>
        <p:spPr>
          <a:xfrm>
            <a:off x="523874" y="447675"/>
            <a:ext cx="5667376" cy="523220"/>
          </a:xfrm>
          <a:prstGeom prst="rect">
            <a:avLst/>
          </a:prstGeom>
          <a:noFill/>
        </p:spPr>
        <p:txBody>
          <a:bodyPr wrap="square" rtlCol="0">
            <a:spAutoFit/>
          </a:bodyPr>
          <a:lstStyle/>
          <a:p>
            <a:r>
              <a:rPr lang="en-US" sz="2800" dirty="0"/>
              <a:t>Precision vs Recall  Curve</a:t>
            </a:r>
          </a:p>
        </p:txBody>
      </p:sp>
    </p:spTree>
    <p:extLst>
      <p:ext uri="{BB962C8B-B14F-4D97-AF65-F5344CB8AC3E}">
        <p14:creationId xmlns:p14="http://schemas.microsoft.com/office/powerpoint/2010/main" val="9483647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pic>
        <p:nvPicPr>
          <p:cNvPr id="5" name="Picture 4" descr="A screenshot of a computer&#10;&#10;AI-generated content may be incorrect.">
            <a:extLst>
              <a:ext uri="{FF2B5EF4-FFF2-40B4-BE49-F238E27FC236}">
                <a16:creationId xmlns:a16="http://schemas.microsoft.com/office/drawing/2014/main" id="{DB2DB947-1745-B87E-AC60-A6DE0767FE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7163" y="1634836"/>
            <a:ext cx="5098473" cy="3343564"/>
          </a:xfrm>
          <a:prstGeom prst="rect">
            <a:avLst/>
          </a:prstGeom>
        </p:spPr>
      </p:pic>
      <p:pic>
        <p:nvPicPr>
          <p:cNvPr id="7" name="Picture 6" descr="A collage of two people&#10;&#10;AI-generated content may be incorrect.">
            <a:extLst>
              <a:ext uri="{FF2B5EF4-FFF2-40B4-BE49-F238E27FC236}">
                <a16:creationId xmlns:a16="http://schemas.microsoft.com/office/drawing/2014/main" id="{26C31075-701C-1B79-A096-9E4AC0A856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28514" y="1634837"/>
            <a:ext cx="4775201" cy="3343563"/>
          </a:xfrm>
          <a:prstGeom prst="rect">
            <a:avLst/>
          </a:prstGeom>
        </p:spPr>
      </p:pic>
      <p:sp>
        <p:nvSpPr>
          <p:cNvPr id="8" name="TextBox 7">
            <a:extLst>
              <a:ext uri="{FF2B5EF4-FFF2-40B4-BE49-F238E27FC236}">
                <a16:creationId xmlns:a16="http://schemas.microsoft.com/office/drawing/2014/main" id="{985816B1-1587-BB9F-9DDA-20E903EF5E16}"/>
              </a:ext>
            </a:extLst>
          </p:cNvPr>
          <p:cNvSpPr txBox="1"/>
          <p:nvPr/>
        </p:nvSpPr>
        <p:spPr>
          <a:xfrm>
            <a:off x="286327" y="415636"/>
            <a:ext cx="2309091" cy="523220"/>
          </a:xfrm>
          <a:prstGeom prst="rect">
            <a:avLst/>
          </a:prstGeom>
          <a:noFill/>
        </p:spPr>
        <p:txBody>
          <a:bodyPr wrap="square" rtlCol="0">
            <a:spAutoFit/>
          </a:bodyPr>
          <a:lstStyle/>
          <a:p>
            <a:r>
              <a:rPr lang="en-US" sz="2800" b="1" dirty="0"/>
              <a:t>Results</a:t>
            </a:r>
          </a:p>
        </p:txBody>
      </p:sp>
      <p:sp>
        <p:nvSpPr>
          <p:cNvPr id="10" name="TextBox 9">
            <a:extLst>
              <a:ext uri="{FF2B5EF4-FFF2-40B4-BE49-F238E27FC236}">
                <a16:creationId xmlns:a16="http://schemas.microsoft.com/office/drawing/2014/main" id="{5E760988-8AE7-8A57-A42A-EB93E1A7A2EF}"/>
              </a:ext>
            </a:extLst>
          </p:cNvPr>
          <p:cNvSpPr txBox="1"/>
          <p:nvPr/>
        </p:nvSpPr>
        <p:spPr>
          <a:xfrm>
            <a:off x="1440872" y="5523345"/>
            <a:ext cx="1939637" cy="369332"/>
          </a:xfrm>
          <a:prstGeom prst="rect">
            <a:avLst/>
          </a:prstGeom>
          <a:noFill/>
        </p:spPr>
        <p:txBody>
          <a:bodyPr wrap="square" rtlCol="0">
            <a:spAutoFit/>
          </a:bodyPr>
          <a:lstStyle/>
          <a:p>
            <a:r>
              <a:rPr lang="en-US" dirty="0"/>
              <a:t>Drone Detection</a:t>
            </a:r>
          </a:p>
        </p:txBody>
      </p:sp>
      <p:sp>
        <p:nvSpPr>
          <p:cNvPr id="11" name="TextBox 10">
            <a:extLst>
              <a:ext uri="{FF2B5EF4-FFF2-40B4-BE49-F238E27FC236}">
                <a16:creationId xmlns:a16="http://schemas.microsoft.com/office/drawing/2014/main" id="{3CA2753B-1D73-F437-F572-8B0FB6BD2D45}"/>
              </a:ext>
            </a:extLst>
          </p:cNvPr>
          <p:cNvSpPr txBox="1"/>
          <p:nvPr/>
        </p:nvSpPr>
        <p:spPr>
          <a:xfrm>
            <a:off x="7749309" y="5449455"/>
            <a:ext cx="2013527" cy="369332"/>
          </a:xfrm>
          <a:prstGeom prst="rect">
            <a:avLst/>
          </a:prstGeom>
          <a:noFill/>
        </p:spPr>
        <p:txBody>
          <a:bodyPr wrap="square" rtlCol="0">
            <a:spAutoFit/>
          </a:bodyPr>
          <a:lstStyle/>
          <a:p>
            <a:r>
              <a:rPr lang="en-US" dirty="0"/>
              <a:t>Hand Detection</a:t>
            </a:r>
          </a:p>
        </p:txBody>
      </p:sp>
    </p:spTree>
    <p:extLst>
      <p:ext uri="{BB962C8B-B14F-4D97-AF65-F5344CB8AC3E}">
        <p14:creationId xmlns:p14="http://schemas.microsoft.com/office/powerpoint/2010/main" val="17956722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3">
            <a:lumMod val="20000"/>
            <a:lumOff val="80000"/>
          </a:schemeClr>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DDAE68E-8B60-A408-CF98-5F617F9CF9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221" y="1796716"/>
            <a:ext cx="5390147" cy="3576347"/>
          </a:xfrm>
          <a:prstGeom prst="rect">
            <a:avLst/>
          </a:prstGeom>
        </p:spPr>
      </p:pic>
      <p:pic>
        <p:nvPicPr>
          <p:cNvPr id="9" name="Picture 8" descr="A screenshot of a computer&#10;&#10;AI-generated content may be incorrect.">
            <a:extLst>
              <a:ext uri="{FF2B5EF4-FFF2-40B4-BE49-F238E27FC236}">
                <a16:creationId xmlns:a16="http://schemas.microsoft.com/office/drawing/2014/main" id="{300BF7F4-5B4D-6B91-EF14-BE5A82B56D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9979" y="1796715"/>
            <a:ext cx="5165558" cy="3576347"/>
          </a:xfrm>
          <a:prstGeom prst="rect">
            <a:avLst/>
          </a:prstGeom>
        </p:spPr>
      </p:pic>
      <p:sp>
        <p:nvSpPr>
          <p:cNvPr id="10" name="TextBox 9">
            <a:extLst>
              <a:ext uri="{FF2B5EF4-FFF2-40B4-BE49-F238E27FC236}">
                <a16:creationId xmlns:a16="http://schemas.microsoft.com/office/drawing/2014/main" id="{8BC1DC7C-7C45-7742-5BA1-DE54AB0570CC}"/>
              </a:ext>
            </a:extLst>
          </p:cNvPr>
          <p:cNvSpPr txBox="1"/>
          <p:nvPr/>
        </p:nvSpPr>
        <p:spPr>
          <a:xfrm>
            <a:off x="689810" y="620524"/>
            <a:ext cx="2133600" cy="523220"/>
          </a:xfrm>
          <a:prstGeom prst="rect">
            <a:avLst/>
          </a:prstGeom>
          <a:noFill/>
        </p:spPr>
        <p:txBody>
          <a:bodyPr wrap="square" rtlCol="0">
            <a:spAutoFit/>
          </a:bodyPr>
          <a:lstStyle/>
          <a:p>
            <a:r>
              <a:rPr lang="en-US" sz="2800" dirty="0"/>
              <a:t>Results</a:t>
            </a:r>
          </a:p>
        </p:txBody>
      </p:sp>
      <p:sp>
        <p:nvSpPr>
          <p:cNvPr id="11" name="TextBox 10">
            <a:extLst>
              <a:ext uri="{FF2B5EF4-FFF2-40B4-BE49-F238E27FC236}">
                <a16:creationId xmlns:a16="http://schemas.microsoft.com/office/drawing/2014/main" id="{976DBB75-408F-FF4B-D922-544C6D05AD9D}"/>
              </a:ext>
            </a:extLst>
          </p:cNvPr>
          <p:cNvSpPr txBox="1"/>
          <p:nvPr/>
        </p:nvSpPr>
        <p:spPr>
          <a:xfrm>
            <a:off x="2245895" y="5606534"/>
            <a:ext cx="2109537" cy="369332"/>
          </a:xfrm>
          <a:prstGeom prst="rect">
            <a:avLst/>
          </a:prstGeom>
          <a:noFill/>
        </p:spPr>
        <p:txBody>
          <a:bodyPr wrap="square" rtlCol="0">
            <a:spAutoFit/>
          </a:bodyPr>
          <a:lstStyle/>
          <a:p>
            <a:r>
              <a:rPr lang="en-US" dirty="0"/>
              <a:t>Test Image</a:t>
            </a:r>
          </a:p>
        </p:txBody>
      </p:sp>
      <p:sp>
        <p:nvSpPr>
          <p:cNvPr id="12" name="TextBox 11">
            <a:extLst>
              <a:ext uri="{FF2B5EF4-FFF2-40B4-BE49-F238E27FC236}">
                <a16:creationId xmlns:a16="http://schemas.microsoft.com/office/drawing/2014/main" id="{6335D618-8F71-1F65-EE97-09B0AC6F1430}"/>
              </a:ext>
            </a:extLst>
          </p:cNvPr>
          <p:cNvSpPr txBox="1"/>
          <p:nvPr/>
        </p:nvSpPr>
        <p:spPr>
          <a:xfrm>
            <a:off x="7972926" y="5606534"/>
            <a:ext cx="2277979" cy="369332"/>
          </a:xfrm>
          <a:prstGeom prst="rect">
            <a:avLst/>
          </a:prstGeom>
          <a:noFill/>
        </p:spPr>
        <p:txBody>
          <a:bodyPr wrap="square" rtlCol="0">
            <a:spAutoFit/>
          </a:bodyPr>
          <a:lstStyle/>
          <a:p>
            <a:r>
              <a:rPr lang="en-US" dirty="0"/>
              <a:t>Raspberry Pi cam</a:t>
            </a:r>
          </a:p>
        </p:txBody>
      </p:sp>
    </p:spTree>
    <p:extLst>
      <p:ext uri="{BB962C8B-B14F-4D97-AF65-F5344CB8AC3E}">
        <p14:creationId xmlns:p14="http://schemas.microsoft.com/office/powerpoint/2010/main" val="29764467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89201-C6DA-6CE1-D614-490786D1396A}"/>
              </a:ext>
            </a:extLst>
          </p:cNvPr>
          <p:cNvSpPr>
            <a:spLocks noGrp="1"/>
          </p:cNvSpPr>
          <p:nvPr>
            <p:ph type="title"/>
          </p:nvPr>
        </p:nvSpPr>
        <p:spPr/>
        <p:txBody>
          <a:bodyPr/>
          <a:lstStyle/>
          <a:p>
            <a:r>
              <a:rPr lang="en-US" dirty="0"/>
              <a:t>Results</a:t>
            </a:r>
          </a:p>
        </p:txBody>
      </p:sp>
      <p:pic>
        <p:nvPicPr>
          <p:cNvPr id="5" name="Content Placeholder 4" descr="A blurry image of a person's leg&#10;&#10;AI-generated content may be incorrect.">
            <a:extLst>
              <a:ext uri="{FF2B5EF4-FFF2-40B4-BE49-F238E27FC236}">
                <a16:creationId xmlns:a16="http://schemas.microsoft.com/office/drawing/2014/main" id="{5677CD47-A781-4E9F-B490-3DA692D891D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1391" y="1504835"/>
            <a:ext cx="5744609" cy="4209597"/>
          </a:xfrm>
        </p:spPr>
      </p:pic>
      <p:pic>
        <p:nvPicPr>
          <p:cNvPr id="9" name="Picture 8" descr="A close-up of a drone&#10;&#10;AI-generated content may be incorrect.">
            <a:extLst>
              <a:ext uri="{FF2B5EF4-FFF2-40B4-BE49-F238E27FC236}">
                <a16:creationId xmlns:a16="http://schemas.microsoft.com/office/drawing/2014/main" id="{081B5D9A-BE72-EE95-F0D2-20265FE223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7390" y="1504836"/>
            <a:ext cx="5744609" cy="4209597"/>
          </a:xfrm>
          <a:prstGeom prst="rect">
            <a:avLst/>
          </a:prstGeom>
        </p:spPr>
      </p:pic>
    </p:spTree>
    <p:extLst>
      <p:ext uri="{BB962C8B-B14F-4D97-AF65-F5344CB8AC3E}">
        <p14:creationId xmlns:p14="http://schemas.microsoft.com/office/powerpoint/2010/main" val="40171629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DD794-70CF-3DE7-40C4-FC4C4386330F}"/>
              </a:ext>
            </a:extLst>
          </p:cNvPr>
          <p:cNvSpPr>
            <a:spLocks noGrp="1"/>
          </p:cNvSpPr>
          <p:nvPr>
            <p:ph type="title"/>
          </p:nvPr>
        </p:nvSpPr>
        <p:spPr>
          <a:xfrm>
            <a:off x="166687" y="452388"/>
            <a:ext cx="10653578" cy="1132258"/>
          </a:xfrm>
        </p:spPr>
        <p:txBody>
          <a:bodyPr/>
          <a:lstStyle/>
          <a:p>
            <a:r>
              <a:rPr lang="en-US" dirty="0"/>
              <a:t>Conclusion</a:t>
            </a:r>
          </a:p>
        </p:txBody>
      </p:sp>
      <p:sp>
        <p:nvSpPr>
          <p:cNvPr id="4" name="Rectangle 1">
            <a:extLst>
              <a:ext uri="{FF2B5EF4-FFF2-40B4-BE49-F238E27FC236}">
                <a16:creationId xmlns:a16="http://schemas.microsoft.com/office/drawing/2014/main" id="{63C2E0E4-C15B-6C04-8365-F6439BBEF62E}"/>
              </a:ext>
            </a:extLst>
          </p:cNvPr>
          <p:cNvSpPr>
            <a:spLocks noGrp="1" noChangeArrowheads="1"/>
          </p:cNvSpPr>
          <p:nvPr>
            <p:ph idx="1"/>
          </p:nvPr>
        </p:nvSpPr>
        <p:spPr bwMode="auto">
          <a:xfrm>
            <a:off x="166687" y="1469353"/>
            <a:ext cx="11320463" cy="347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None/>
              <a:tabLst/>
            </a:pPr>
            <a:r>
              <a:rPr kumimoji="0" lang="en-US" altLang="en-US" b="0" i="0" u="none" strike="noStrike" cap="none" normalizeH="0" baseline="0" dirty="0">
                <a:ln>
                  <a:noFill/>
                </a:ln>
                <a:solidFill>
                  <a:schemeClr val="tx1"/>
                </a:solidFill>
                <a:effectLst/>
                <a:latin typeface="Arial" panose="020B0604020202020204" pitchFamily="34" charset="0"/>
              </a:rPr>
              <a:t>The project successfully demonstrates a cost-effective and intelligent drone detection system using Raspberry Pi, ultrasonic sensor, and YOLOv8.</a:t>
            </a:r>
          </a:p>
          <a:p>
            <a:pPr marL="0" marR="0" lvl="0" indent="0" defTabSz="914400" rtl="0" eaLnBrk="0" fontAlgn="base" latinLnBrk="0" hangingPunct="0">
              <a:lnSpc>
                <a:spcPct val="100000"/>
              </a:lnSpc>
              <a:spcBef>
                <a:spcPct val="0"/>
              </a:spcBef>
              <a:spcAft>
                <a:spcPct val="0"/>
              </a:spcAft>
              <a:buClrTx/>
              <a:buSz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defTabSz="914400" rtl="0" eaLnBrk="0" fontAlgn="base" latinLnBrk="0" hangingPunct="0">
              <a:lnSpc>
                <a:spcPct val="100000"/>
              </a:lnSpc>
              <a:spcBef>
                <a:spcPct val="0"/>
              </a:spcBef>
              <a:spcAft>
                <a:spcPct val="0"/>
              </a:spcAft>
              <a:buClrTx/>
              <a:buSzTx/>
              <a:buNone/>
              <a:tabLst/>
            </a:pPr>
            <a:r>
              <a:rPr kumimoji="0" lang="en-US" altLang="en-US" b="0" i="0" u="none" strike="noStrike" cap="none" normalizeH="0" baseline="0" dirty="0">
                <a:ln>
                  <a:noFill/>
                </a:ln>
                <a:solidFill>
                  <a:schemeClr val="tx1"/>
                </a:solidFill>
                <a:effectLst/>
                <a:latin typeface="Arial" panose="020B0604020202020204" pitchFamily="34" charset="0"/>
              </a:rPr>
              <a:t>By using the ultrasonic sensor to trigger the camera, the system reduces unnecessary image capture and processing, making it energy-efficient and optimized for embedded systems.</a:t>
            </a:r>
          </a:p>
          <a:p>
            <a:pPr marL="0" marR="0" lvl="0" indent="0" defTabSz="914400" rtl="0" eaLnBrk="0" fontAlgn="base" latinLnBrk="0" hangingPunct="0">
              <a:lnSpc>
                <a:spcPct val="100000"/>
              </a:lnSpc>
              <a:spcBef>
                <a:spcPct val="0"/>
              </a:spcBef>
              <a:spcAft>
                <a:spcPct val="0"/>
              </a:spcAft>
              <a:buClrTx/>
              <a:buSzTx/>
              <a:buNone/>
              <a:tabLst/>
            </a:pPr>
            <a:endParaRPr kumimoji="0" lang="en-US" altLang="en-US" b="0" i="0" u="none" strike="noStrike" cap="none" normalizeH="0" baseline="0" dirty="0">
              <a:ln>
                <a:noFill/>
              </a:ln>
              <a:solidFill>
                <a:schemeClr val="tx1"/>
              </a:solidFill>
              <a:effectLst/>
            </a:endParaRPr>
          </a:p>
          <a:p>
            <a:pPr marL="0" marR="0" lvl="0" indent="0" defTabSz="914400" rtl="0" eaLnBrk="0" fontAlgn="base" latinLnBrk="0" hangingPunct="0">
              <a:lnSpc>
                <a:spcPct val="100000"/>
              </a:lnSpc>
              <a:spcBef>
                <a:spcPct val="0"/>
              </a:spcBef>
              <a:spcAft>
                <a:spcPct val="0"/>
              </a:spcAft>
              <a:buClrTx/>
              <a:buSzTx/>
              <a:buNone/>
              <a:tabLst/>
            </a:pPr>
            <a:r>
              <a:rPr kumimoji="0" lang="en-US" altLang="en-US" b="0" i="0" u="none" strike="noStrike" cap="none" normalizeH="0" baseline="0" dirty="0">
                <a:ln>
                  <a:noFill/>
                </a:ln>
                <a:solidFill>
                  <a:schemeClr val="tx1"/>
                </a:solidFill>
                <a:effectLst/>
                <a:latin typeface="Arial" panose="020B0604020202020204" pitchFamily="34" charset="0"/>
              </a:rPr>
              <a:t>The YOLOv8 model accurately detects drones from captured images, validating the feasibility of integrating AI-based detection on edge devices.</a:t>
            </a:r>
          </a:p>
          <a:p>
            <a:pPr marL="0" marR="0" lvl="0" indent="0" defTabSz="914400" rtl="0" eaLnBrk="0" fontAlgn="base" latinLnBrk="0" hangingPunct="0">
              <a:lnSpc>
                <a:spcPct val="100000"/>
              </a:lnSpc>
              <a:spcBef>
                <a:spcPct val="0"/>
              </a:spcBef>
              <a:spcAft>
                <a:spcPct val="0"/>
              </a:spcAft>
              <a:buClrTx/>
              <a:buSz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defTabSz="914400" rtl="0" eaLnBrk="0" fontAlgn="base" latinLnBrk="0" hangingPunct="0">
              <a:lnSpc>
                <a:spcPct val="100000"/>
              </a:lnSpc>
              <a:spcBef>
                <a:spcPct val="0"/>
              </a:spcBef>
              <a:spcAft>
                <a:spcPct val="0"/>
              </a:spcAft>
              <a:buClrTx/>
              <a:buSzTx/>
              <a:buNone/>
              <a:tabLst/>
            </a:pPr>
            <a:r>
              <a:rPr kumimoji="0" lang="en-US" altLang="en-US" b="0" i="0" u="none" strike="noStrike" cap="none" normalizeH="0" baseline="0" dirty="0">
                <a:ln>
                  <a:noFill/>
                </a:ln>
                <a:solidFill>
                  <a:schemeClr val="tx1"/>
                </a:solidFill>
                <a:effectLst/>
                <a:latin typeface="Arial" panose="020B0604020202020204" pitchFamily="34" charset="0"/>
              </a:rPr>
              <a:t>This solution can be deployed in sensitive areas to alert authorities of potential drone intrusions without relying on expensive or bulky detection systems.</a:t>
            </a:r>
          </a:p>
        </p:txBody>
      </p:sp>
    </p:spTree>
    <p:extLst>
      <p:ext uri="{BB962C8B-B14F-4D97-AF65-F5344CB8AC3E}">
        <p14:creationId xmlns:p14="http://schemas.microsoft.com/office/powerpoint/2010/main" val="17435162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9116983-5784-9859-0912-CFD483EE18EF}"/>
              </a:ext>
            </a:extLst>
          </p:cNvPr>
          <p:cNvSpPr txBox="1"/>
          <p:nvPr/>
        </p:nvSpPr>
        <p:spPr>
          <a:xfrm>
            <a:off x="497305" y="465221"/>
            <a:ext cx="2775284" cy="523220"/>
          </a:xfrm>
          <a:prstGeom prst="rect">
            <a:avLst/>
          </a:prstGeom>
          <a:noFill/>
        </p:spPr>
        <p:txBody>
          <a:bodyPr wrap="square" rtlCol="0">
            <a:spAutoFit/>
          </a:bodyPr>
          <a:lstStyle/>
          <a:p>
            <a:r>
              <a:rPr lang="en-US" sz="2800" b="1" dirty="0"/>
              <a:t>Limitation</a:t>
            </a:r>
          </a:p>
        </p:txBody>
      </p:sp>
      <p:sp>
        <p:nvSpPr>
          <p:cNvPr id="5" name="TextBox 4">
            <a:extLst>
              <a:ext uri="{FF2B5EF4-FFF2-40B4-BE49-F238E27FC236}">
                <a16:creationId xmlns:a16="http://schemas.microsoft.com/office/drawing/2014/main" id="{0B2F53D7-A5F0-CBBC-1431-30940C8E41DF}"/>
              </a:ext>
            </a:extLst>
          </p:cNvPr>
          <p:cNvSpPr txBox="1"/>
          <p:nvPr/>
        </p:nvSpPr>
        <p:spPr>
          <a:xfrm>
            <a:off x="617620" y="1491916"/>
            <a:ext cx="10403305" cy="4893647"/>
          </a:xfrm>
          <a:prstGeom prst="rect">
            <a:avLst/>
          </a:prstGeom>
          <a:noFill/>
        </p:spPr>
        <p:txBody>
          <a:bodyPr wrap="square" rtlCol="0">
            <a:spAutoFit/>
          </a:bodyPr>
          <a:lstStyle/>
          <a:p>
            <a:pPr algn="just"/>
            <a:r>
              <a:rPr lang="en-US" sz="2400" dirty="0"/>
              <a:t>Using a Raspberry Pi for AI model is slow compared to using a powerful GPU. Raspberry Pi’s slowness makes it difficult to process things in real-time.</a:t>
            </a:r>
          </a:p>
          <a:p>
            <a:pPr algn="just"/>
            <a:r>
              <a:rPr lang="en-US" sz="2400" dirty="0"/>
              <a:t>* It is challenging to capture a clear image at a distance from the camera module due to image noise </a:t>
            </a:r>
          </a:p>
          <a:p>
            <a:pPr algn="just"/>
            <a:r>
              <a:rPr lang="en-US" sz="2400" dirty="0"/>
              <a:t>concerns.</a:t>
            </a:r>
          </a:p>
          <a:p>
            <a:pPr algn="just"/>
            <a:r>
              <a:rPr lang="en-US" sz="2400" dirty="0"/>
              <a:t>* Due to the various lighting conditions, the color differences made it difficult for YOLOv8 to detect the image.</a:t>
            </a:r>
          </a:p>
          <a:p>
            <a:pPr algn="just"/>
            <a:r>
              <a:rPr lang="en-US" sz="2400" dirty="0"/>
              <a:t>* Detecting a hand in images captured from a long distance is difficult, where the drone is detectable.</a:t>
            </a:r>
          </a:p>
          <a:p>
            <a:pPr algn="just"/>
            <a:r>
              <a:rPr lang="en-US" sz="2400" dirty="0"/>
              <a:t>* We faced challenges like various image conditions, lower detection accuracy  also during applying the techniques, data processing and fine-tuning.</a:t>
            </a:r>
          </a:p>
        </p:txBody>
      </p:sp>
    </p:spTree>
    <p:extLst>
      <p:ext uri="{BB962C8B-B14F-4D97-AF65-F5344CB8AC3E}">
        <p14:creationId xmlns:p14="http://schemas.microsoft.com/office/powerpoint/2010/main" val="20460751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9CF523-C244-0E8D-1C06-69B8E5418E09}"/>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8EF4F403-E62C-D216-8ECE-CBD0E45D03D5}"/>
              </a:ext>
            </a:extLst>
          </p:cNvPr>
          <p:cNvSpPr>
            <a:spLocks noGrp="1"/>
          </p:cNvSpPr>
          <p:nvPr>
            <p:ph idx="1"/>
          </p:nvPr>
        </p:nvSpPr>
        <p:spPr>
          <a:xfrm>
            <a:off x="612647" y="1438275"/>
            <a:ext cx="10653579" cy="4871085"/>
          </a:xfrm>
        </p:spPr>
        <p:txBody>
          <a:bodyPr>
            <a:normAutofit lnSpcReduction="10000"/>
          </a:bodyPr>
          <a:lstStyle/>
          <a:p>
            <a:r>
              <a:rPr lang="en-US" dirty="0"/>
              <a:t>Real-time Video Detection: Extend the system to process video streams for continuous drone tracking.</a:t>
            </a:r>
          </a:p>
          <a:p>
            <a:r>
              <a:rPr lang="en-US" dirty="0"/>
              <a:t>Edge Optimization: Optimize the YOLOv8 model further for faster inference directly on Raspberry </a:t>
            </a:r>
            <a:r>
              <a:rPr lang="en-US" dirty="0" err="1"/>
              <a:t>Pi.Alert</a:t>
            </a:r>
            <a:r>
              <a:rPr lang="en-US" dirty="0"/>
              <a:t> </a:t>
            </a:r>
          </a:p>
          <a:p>
            <a:r>
              <a:rPr lang="en-US" dirty="0"/>
              <a:t>Mechanism: Add real-time notifications (e.g., buzzer, SMS, or cloud alert) when a drone is detected.</a:t>
            </a:r>
          </a:p>
          <a:p>
            <a:r>
              <a:rPr lang="en-US" dirty="0"/>
              <a:t>Multiple Object Detection: Enhance the model to detect other aerial threats or flying objects.</a:t>
            </a:r>
          </a:p>
          <a:p>
            <a:r>
              <a:rPr lang="en-US" dirty="0"/>
              <a:t>Cloud Integration: Store captured images and detection logs on the cloud for remote monitoring and analysis. </a:t>
            </a:r>
          </a:p>
          <a:p>
            <a:r>
              <a:rPr lang="en-US" dirty="0"/>
              <a:t>Power Efficiency: Incorporate solar power or battery management systems for use in remote locations.</a:t>
            </a:r>
          </a:p>
        </p:txBody>
      </p:sp>
    </p:spTree>
    <p:extLst>
      <p:ext uri="{BB962C8B-B14F-4D97-AF65-F5344CB8AC3E}">
        <p14:creationId xmlns:p14="http://schemas.microsoft.com/office/powerpoint/2010/main" val="38901133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BAD622B-75F1-629E-79D3-49D0276B3A2C}"/>
              </a:ext>
            </a:extLst>
          </p:cNvPr>
          <p:cNvSpPr txBox="1"/>
          <p:nvPr/>
        </p:nvSpPr>
        <p:spPr>
          <a:xfrm>
            <a:off x="320842" y="385010"/>
            <a:ext cx="4106779" cy="523220"/>
          </a:xfrm>
          <a:prstGeom prst="rect">
            <a:avLst/>
          </a:prstGeom>
          <a:noFill/>
        </p:spPr>
        <p:txBody>
          <a:bodyPr wrap="square" rtlCol="0">
            <a:spAutoFit/>
          </a:bodyPr>
          <a:lstStyle/>
          <a:p>
            <a:r>
              <a:rPr lang="en-US" sz="2800" b="1" dirty="0"/>
              <a:t>Reference</a:t>
            </a:r>
          </a:p>
        </p:txBody>
      </p:sp>
      <p:sp>
        <p:nvSpPr>
          <p:cNvPr id="5" name="TextBox 4">
            <a:extLst>
              <a:ext uri="{FF2B5EF4-FFF2-40B4-BE49-F238E27FC236}">
                <a16:creationId xmlns:a16="http://schemas.microsoft.com/office/drawing/2014/main" id="{AE73F4A8-946C-D769-A34D-7EE6EFEC501A}"/>
              </a:ext>
            </a:extLst>
          </p:cNvPr>
          <p:cNvSpPr txBox="1"/>
          <p:nvPr/>
        </p:nvSpPr>
        <p:spPr>
          <a:xfrm>
            <a:off x="320842" y="1491916"/>
            <a:ext cx="10282990" cy="369332"/>
          </a:xfrm>
          <a:prstGeom prst="rect">
            <a:avLst/>
          </a:prstGeom>
          <a:noFill/>
        </p:spPr>
        <p:txBody>
          <a:bodyPr wrap="square" rtlCol="0">
            <a:spAutoFit/>
          </a:bodyPr>
          <a:lstStyle/>
          <a:p>
            <a:r>
              <a:rPr lang="en-US" dirty="0"/>
              <a:t>https://www.bitcraze.io/documentation/tutorials/getting-started-with-crazyflie-2-x/</a:t>
            </a:r>
          </a:p>
        </p:txBody>
      </p:sp>
      <p:sp>
        <p:nvSpPr>
          <p:cNvPr id="6" name="TextBox 5">
            <a:extLst>
              <a:ext uri="{FF2B5EF4-FFF2-40B4-BE49-F238E27FC236}">
                <a16:creationId xmlns:a16="http://schemas.microsoft.com/office/drawing/2014/main" id="{8870C798-6E4F-BF35-740E-C2D5D3B013CD}"/>
              </a:ext>
            </a:extLst>
          </p:cNvPr>
          <p:cNvSpPr txBox="1"/>
          <p:nvPr/>
        </p:nvSpPr>
        <p:spPr>
          <a:xfrm>
            <a:off x="320842" y="2069432"/>
            <a:ext cx="3946358" cy="369332"/>
          </a:xfrm>
          <a:prstGeom prst="rect">
            <a:avLst/>
          </a:prstGeom>
          <a:noFill/>
        </p:spPr>
        <p:txBody>
          <a:bodyPr wrap="square" rtlCol="0">
            <a:spAutoFit/>
          </a:bodyPr>
          <a:lstStyle/>
          <a:p>
            <a:r>
              <a:rPr lang="en-US" dirty="0"/>
              <a:t>https://www.raspberrypi.com/</a:t>
            </a:r>
          </a:p>
        </p:txBody>
      </p:sp>
      <p:sp>
        <p:nvSpPr>
          <p:cNvPr id="7" name="TextBox 6">
            <a:extLst>
              <a:ext uri="{FF2B5EF4-FFF2-40B4-BE49-F238E27FC236}">
                <a16:creationId xmlns:a16="http://schemas.microsoft.com/office/drawing/2014/main" id="{DCD310C5-5DA0-7952-4460-210E652A78DD}"/>
              </a:ext>
            </a:extLst>
          </p:cNvPr>
          <p:cNvSpPr txBox="1"/>
          <p:nvPr/>
        </p:nvSpPr>
        <p:spPr>
          <a:xfrm>
            <a:off x="320842" y="2646948"/>
            <a:ext cx="6160168" cy="369332"/>
          </a:xfrm>
          <a:prstGeom prst="rect">
            <a:avLst/>
          </a:prstGeom>
          <a:noFill/>
        </p:spPr>
        <p:txBody>
          <a:bodyPr wrap="square" rtlCol="0">
            <a:spAutoFit/>
          </a:bodyPr>
          <a:lstStyle/>
          <a:p>
            <a:r>
              <a:rPr lang="en-US" dirty="0"/>
              <a:t>https://youtu.be/_7drIUmC8Zo?si=TV4T1c89DE0Xq2ua</a:t>
            </a:r>
          </a:p>
        </p:txBody>
      </p:sp>
      <p:sp>
        <p:nvSpPr>
          <p:cNvPr id="8" name="TextBox 7">
            <a:extLst>
              <a:ext uri="{FF2B5EF4-FFF2-40B4-BE49-F238E27FC236}">
                <a16:creationId xmlns:a16="http://schemas.microsoft.com/office/drawing/2014/main" id="{0BAA6583-6686-2A5B-770C-BFD5DF8E0FC8}"/>
              </a:ext>
            </a:extLst>
          </p:cNvPr>
          <p:cNvSpPr txBox="1"/>
          <p:nvPr/>
        </p:nvSpPr>
        <p:spPr>
          <a:xfrm>
            <a:off x="320842" y="3224464"/>
            <a:ext cx="7154779" cy="646331"/>
          </a:xfrm>
          <a:prstGeom prst="rect">
            <a:avLst/>
          </a:prstGeom>
          <a:noFill/>
        </p:spPr>
        <p:txBody>
          <a:bodyPr wrap="square" rtlCol="0">
            <a:spAutoFit/>
          </a:bodyPr>
          <a:lstStyle/>
          <a:p>
            <a:r>
              <a:rPr lang="en-US" dirty="0"/>
              <a:t>Ritika Giridhar. (2022). Hand gestures dataset [Data set]. Kaggle. https://doi.org/10.34740/KAGGLE/DS/2206851</a:t>
            </a:r>
          </a:p>
        </p:txBody>
      </p:sp>
      <p:sp>
        <p:nvSpPr>
          <p:cNvPr id="9" name="TextBox 8">
            <a:extLst>
              <a:ext uri="{FF2B5EF4-FFF2-40B4-BE49-F238E27FC236}">
                <a16:creationId xmlns:a16="http://schemas.microsoft.com/office/drawing/2014/main" id="{6251EDB2-68A2-7C73-22C3-6D0ED8D7D3C4}"/>
              </a:ext>
            </a:extLst>
          </p:cNvPr>
          <p:cNvSpPr txBox="1"/>
          <p:nvPr/>
        </p:nvSpPr>
        <p:spPr>
          <a:xfrm>
            <a:off x="264694" y="4078979"/>
            <a:ext cx="10395285" cy="646331"/>
          </a:xfrm>
          <a:prstGeom prst="rect">
            <a:avLst/>
          </a:prstGeom>
          <a:noFill/>
        </p:spPr>
        <p:txBody>
          <a:bodyPr wrap="square" rtlCol="0">
            <a:spAutoFit/>
          </a:bodyPr>
          <a:lstStyle/>
          <a:p>
            <a:r>
              <a:rPr lang="en-US" dirty="0"/>
              <a:t>ITU. (2023, February). Drone Detection Dataset. </a:t>
            </a:r>
            <a:r>
              <a:rPr lang="en-US" dirty="0" err="1"/>
              <a:t>Roboflow</a:t>
            </a:r>
            <a:r>
              <a:rPr lang="en-US" dirty="0"/>
              <a:t> Universe. Available at: https://universe.roboflow.com/itu-t15gy/drone-detection-gayvs. Accessed on May 8, 2025.</a:t>
            </a:r>
          </a:p>
        </p:txBody>
      </p:sp>
      <p:sp>
        <p:nvSpPr>
          <p:cNvPr id="10" name="TextBox 9">
            <a:extLst>
              <a:ext uri="{FF2B5EF4-FFF2-40B4-BE49-F238E27FC236}">
                <a16:creationId xmlns:a16="http://schemas.microsoft.com/office/drawing/2014/main" id="{3419CF04-4616-B17C-9E70-D6C1537ABD86}"/>
              </a:ext>
            </a:extLst>
          </p:cNvPr>
          <p:cNvSpPr txBox="1"/>
          <p:nvPr/>
        </p:nvSpPr>
        <p:spPr>
          <a:xfrm>
            <a:off x="320841" y="5064081"/>
            <a:ext cx="9625263" cy="646331"/>
          </a:xfrm>
          <a:prstGeom prst="rect">
            <a:avLst/>
          </a:prstGeom>
          <a:noFill/>
        </p:spPr>
        <p:txBody>
          <a:bodyPr wrap="square" rtlCol="0">
            <a:spAutoFit/>
          </a:bodyPr>
          <a:lstStyle/>
          <a:p>
            <a:r>
              <a:rPr lang="en-US"/>
              <a:t>project-986i8. (2023, August). Drone Dataset. Roboflow Universe. Available at: https://universe.roboflow.com/project-986i8/drone-uskpc. Accessed on May 8, 2025.</a:t>
            </a:r>
            <a:endParaRPr lang="en-US" dirty="0"/>
          </a:p>
        </p:txBody>
      </p:sp>
    </p:spTree>
    <p:extLst>
      <p:ext uri="{BB962C8B-B14F-4D97-AF65-F5344CB8AC3E}">
        <p14:creationId xmlns:p14="http://schemas.microsoft.com/office/powerpoint/2010/main" val="6083240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CCE49-7EAB-1511-AF12-46684D3D2AF8}"/>
              </a:ext>
            </a:extLst>
          </p:cNvPr>
          <p:cNvSpPr>
            <a:spLocks noGrp="1"/>
          </p:cNvSpPr>
          <p:nvPr>
            <p:ph type="title"/>
          </p:nvPr>
        </p:nvSpPr>
        <p:spPr/>
        <p:txBody>
          <a:bodyPr/>
          <a:lstStyle/>
          <a:p>
            <a:r>
              <a:rPr lang="en-US" dirty="0"/>
              <a:t>Project Overview</a:t>
            </a:r>
          </a:p>
        </p:txBody>
      </p:sp>
      <p:sp>
        <p:nvSpPr>
          <p:cNvPr id="3" name="Content Placeholder 2">
            <a:extLst>
              <a:ext uri="{FF2B5EF4-FFF2-40B4-BE49-F238E27FC236}">
                <a16:creationId xmlns:a16="http://schemas.microsoft.com/office/drawing/2014/main" id="{5E52D4DA-90DB-EFC4-602D-D088F0CD0C14}"/>
              </a:ext>
            </a:extLst>
          </p:cNvPr>
          <p:cNvSpPr>
            <a:spLocks noGrp="1"/>
          </p:cNvSpPr>
          <p:nvPr>
            <p:ph idx="1"/>
          </p:nvPr>
        </p:nvSpPr>
        <p:spPr>
          <a:xfrm>
            <a:off x="612647" y="1339273"/>
            <a:ext cx="10653579" cy="4970087"/>
          </a:xfrm>
        </p:spPr>
        <p:txBody>
          <a:bodyPr/>
          <a:lstStyle/>
          <a:p>
            <a:r>
              <a:rPr lang="en-US" dirty="0"/>
              <a:t>Goal: Detect drones in real-time using embedded hardware and computer vision.</a:t>
            </a:r>
          </a:p>
          <a:p>
            <a:r>
              <a:rPr lang="en-US" dirty="0"/>
              <a:t>Components:</a:t>
            </a:r>
          </a:p>
          <a:p>
            <a:pPr marL="0" indent="0">
              <a:buNone/>
            </a:pPr>
            <a:r>
              <a:rPr lang="en-US" dirty="0"/>
              <a:t> - Raspberry Pi + Camera Module</a:t>
            </a:r>
          </a:p>
          <a:p>
            <a:pPr marL="0" indent="0">
              <a:buNone/>
            </a:pPr>
            <a:r>
              <a:rPr lang="en-US" dirty="0"/>
              <a:t> - Ultrasonic Sensor</a:t>
            </a:r>
          </a:p>
          <a:p>
            <a:pPr marL="0" indent="0">
              <a:buNone/>
            </a:pPr>
            <a:r>
              <a:rPr lang="en-US" dirty="0"/>
              <a:t> - YOLOv8 Deep Learning Model</a:t>
            </a:r>
          </a:p>
          <a:p>
            <a:pPr marL="0" indent="0">
              <a:buNone/>
            </a:pPr>
            <a:endParaRPr lang="en-US" dirty="0"/>
          </a:p>
        </p:txBody>
      </p:sp>
    </p:spTree>
    <p:extLst>
      <p:ext uri="{BB962C8B-B14F-4D97-AF65-F5344CB8AC3E}">
        <p14:creationId xmlns:p14="http://schemas.microsoft.com/office/powerpoint/2010/main" val="4143656665"/>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C76B681-6F29-AB32-A4D8-63C6A5186E88}"/>
              </a:ext>
            </a:extLst>
          </p:cNvPr>
          <p:cNvSpPr>
            <a:spLocks noGrp="1"/>
          </p:cNvSpPr>
          <p:nvPr>
            <p:ph idx="1"/>
          </p:nvPr>
        </p:nvSpPr>
        <p:spPr>
          <a:xfrm>
            <a:off x="3865337" y="2867527"/>
            <a:ext cx="10653579" cy="561473"/>
          </a:xfrm>
        </p:spPr>
        <p:txBody>
          <a:bodyPr>
            <a:noAutofit/>
          </a:bodyPr>
          <a:lstStyle/>
          <a:p>
            <a:pPr marL="0" indent="0">
              <a:buNone/>
            </a:pPr>
            <a:r>
              <a:rPr lang="en-US" sz="4800" dirty="0"/>
              <a:t>Thank You</a:t>
            </a:r>
          </a:p>
        </p:txBody>
      </p:sp>
    </p:spTree>
    <p:extLst>
      <p:ext uri="{BB962C8B-B14F-4D97-AF65-F5344CB8AC3E}">
        <p14:creationId xmlns:p14="http://schemas.microsoft.com/office/powerpoint/2010/main" val="34497079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CB6B3-4214-CA3B-FDEC-A8793B1960F1}"/>
              </a:ext>
            </a:extLst>
          </p:cNvPr>
          <p:cNvSpPr>
            <a:spLocks noGrp="1"/>
          </p:cNvSpPr>
          <p:nvPr>
            <p:ph type="title"/>
          </p:nvPr>
        </p:nvSpPr>
        <p:spPr/>
        <p:txBody>
          <a:bodyPr/>
          <a:lstStyle/>
          <a:p>
            <a:r>
              <a:rPr lang="en-US" dirty="0"/>
              <a:t>Problem Statement</a:t>
            </a:r>
          </a:p>
        </p:txBody>
      </p:sp>
      <p:graphicFrame>
        <p:nvGraphicFramePr>
          <p:cNvPr id="7" name="Diagram 6">
            <a:extLst>
              <a:ext uri="{FF2B5EF4-FFF2-40B4-BE49-F238E27FC236}">
                <a16:creationId xmlns:a16="http://schemas.microsoft.com/office/drawing/2014/main" id="{B929D87A-A7B0-47DF-AFCE-D1263E247F16}"/>
              </a:ext>
            </a:extLst>
          </p:cNvPr>
          <p:cNvGraphicFramePr/>
          <p:nvPr>
            <p:extLst>
              <p:ext uri="{D42A27DB-BD31-4B8C-83A1-F6EECF244321}">
                <p14:modId xmlns:p14="http://schemas.microsoft.com/office/powerpoint/2010/main" val="3321420422"/>
              </p:ext>
            </p:extLst>
          </p:nvPr>
        </p:nvGraphicFramePr>
        <p:xfrm>
          <a:off x="356616" y="1525450"/>
          <a:ext cx="10653578" cy="46924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122620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D93ED02-65FC-1970-694A-45555112E16A}"/>
              </a:ext>
            </a:extLst>
          </p:cNvPr>
          <p:cNvSpPr>
            <a:spLocks noGrp="1"/>
          </p:cNvSpPr>
          <p:nvPr>
            <p:ph idx="1"/>
          </p:nvPr>
        </p:nvSpPr>
        <p:spPr>
          <a:xfrm>
            <a:off x="1" y="1"/>
            <a:ext cx="5571460" cy="6309360"/>
          </a:xfrm>
        </p:spPr>
        <p:txBody>
          <a:bodyPr/>
          <a:lstStyle/>
          <a:p>
            <a:pPr marL="0" indent="0">
              <a:buNone/>
            </a:pPr>
            <a:r>
              <a:rPr lang="en-US" b="1" dirty="0"/>
              <a:t>Ultrasonic Sensor:</a:t>
            </a:r>
          </a:p>
          <a:p>
            <a:r>
              <a:rPr lang="en-US" dirty="0"/>
              <a:t>An ultrasonic sensor measures distance by emitting ultrasonic sound waves (frequencies higher than 20 kHz) and detecting the reflected waves. By measuring the time it takes for the sound to travel to an object and back, the sensor can calculate the distance.</a:t>
            </a:r>
          </a:p>
          <a:p>
            <a:pPr marL="0" indent="0">
              <a:buNone/>
            </a:pPr>
            <a:r>
              <a:rPr lang="en-US" b="1" dirty="0"/>
              <a:t>Raspberry Pi 4:</a:t>
            </a:r>
          </a:p>
          <a:p>
            <a:r>
              <a:rPr lang="en-US" dirty="0"/>
              <a:t>Raspberry Pi is a small single-board computer (SBC). It is a credit card-sized computer that can be plugged into a monitor. It acts as a minicomputer by connecting the keyboard, mouse, and display.</a:t>
            </a:r>
          </a:p>
          <a:p>
            <a:endParaRPr lang="en-US" dirty="0"/>
          </a:p>
          <a:p>
            <a:pPr marL="0" indent="0">
              <a:buNone/>
            </a:pPr>
            <a:endParaRPr lang="en-IN" b="1" dirty="0"/>
          </a:p>
        </p:txBody>
      </p:sp>
      <p:pic>
        <p:nvPicPr>
          <p:cNvPr id="5" name="Picture 4">
            <a:extLst>
              <a:ext uri="{FF2B5EF4-FFF2-40B4-BE49-F238E27FC236}">
                <a16:creationId xmlns:a16="http://schemas.microsoft.com/office/drawing/2014/main" id="{4840D521-BC27-43DA-7FC8-72EDB990A1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09684" y="0"/>
            <a:ext cx="6347638" cy="3125972"/>
          </a:xfrm>
          <a:prstGeom prst="rect">
            <a:avLst/>
          </a:prstGeom>
        </p:spPr>
      </p:pic>
      <p:pic>
        <p:nvPicPr>
          <p:cNvPr id="9" name="Picture 8">
            <a:extLst>
              <a:ext uri="{FF2B5EF4-FFF2-40B4-BE49-F238E27FC236}">
                <a16:creationId xmlns:a16="http://schemas.microsoft.com/office/drawing/2014/main" id="{9900C6A5-953E-76AF-0FF4-D7386A64BE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3732029"/>
            <a:ext cx="5961322" cy="2764464"/>
          </a:xfrm>
          <a:prstGeom prst="rect">
            <a:avLst/>
          </a:prstGeom>
        </p:spPr>
      </p:pic>
    </p:spTree>
    <p:extLst>
      <p:ext uri="{BB962C8B-B14F-4D97-AF65-F5344CB8AC3E}">
        <p14:creationId xmlns:p14="http://schemas.microsoft.com/office/powerpoint/2010/main" val="27393268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F954B-321F-26CB-BC0C-0CC4F6DDE909}"/>
              </a:ext>
            </a:extLst>
          </p:cNvPr>
          <p:cNvSpPr>
            <a:spLocks noGrp="1"/>
          </p:cNvSpPr>
          <p:nvPr>
            <p:ph type="title"/>
          </p:nvPr>
        </p:nvSpPr>
        <p:spPr>
          <a:xfrm>
            <a:off x="640080" y="515910"/>
            <a:ext cx="10653578" cy="1132258"/>
          </a:xfrm>
        </p:spPr>
        <p:txBody>
          <a:bodyPr/>
          <a:lstStyle/>
          <a:p>
            <a:r>
              <a:rPr lang="en-US" dirty="0"/>
              <a:t>Level-0</a:t>
            </a:r>
          </a:p>
        </p:txBody>
      </p:sp>
      <p:cxnSp>
        <p:nvCxnSpPr>
          <p:cNvPr id="6" name="Straight Arrow Connector 5">
            <a:extLst>
              <a:ext uri="{FF2B5EF4-FFF2-40B4-BE49-F238E27FC236}">
                <a16:creationId xmlns:a16="http://schemas.microsoft.com/office/drawing/2014/main" id="{6C4544AD-7F76-028A-B1A0-6AB3533043E2}"/>
              </a:ext>
            </a:extLst>
          </p:cNvPr>
          <p:cNvCxnSpPr/>
          <p:nvPr/>
        </p:nvCxnSpPr>
        <p:spPr>
          <a:xfrm>
            <a:off x="2057400" y="3300984"/>
            <a:ext cx="232954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ED49C70C-A321-2816-FC32-D93540B52AA6}"/>
              </a:ext>
            </a:extLst>
          </p:cNvPr>
          <p:cNvCxnSpPr/>
          <p:nvPr/>
        </p:nvCxnSpPr>
        <p:spPr>
          <a:xfrm>
            <a:off x="7936992" y="3227832"/>
            <a:ext cx="18562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FE57A8AD-EF64-784F-2B02-A6D9D497861D}"/>
              </a:ext>
            </a:extLst>
          </p:cNvPr>
          <p:cNvSpPr txBox="1"/>
          <p:nvPr/>
        </p:nvSpPr>
        <p:spPr>
          <a:xfrm>
            <a:off x="2286000" y="2858500"/>
            <a:ext cx="2441448" cy="369332"/>
          </a:xfrm>
          <a:prstGeom prst="rect">
            <a:avLst/>
          </a:prstGeom>
          <a:noFill/>
        </p:spPr>
        <p:txBody>
          <a:bodyPr wrap="square" rtlCol="0">
            <a:spAutoFit/>
          </a:bodyPr>
          <a:lstStyle/>
          <a:p>
            <a:r>
              <a:rPr lang="en-US" dirty="0"/>
              <a:t>Drone Image </a:t>
            </a:r>
          </a:p>
        </p:txBody>
      </p:sp>
      <p:sp>
        <p:nvSpPr>
          <p:cNvPr id="10" name="TextBox 9">
            <a:extLst>
              <a:ext uri="{FF2B5EF4-FFF2-40B4-BE49-F238E27FC236}">
                <a16:creationId xmlns:a16="http://schemas.microsoft.com/office/drawing/2014/main" id="{BD4C0FDE-2484-12C6-32B4-45DCAFD30924}"/>
              </a:ext>
            </a:extLst>
          </p:cNvPr>
          <p:cNvSpPr txBox="1"/>
          <p:nvPr/>
        </p:nvSpPr>
        <p:spPr>
          <a:xfrm>
            <a:off x="8115082" y="2654653"/>
            <a:ext cx="1856232" cy="646331"/>
          </a:xfrm>
          <a:prstGeom prst="rect">
            <a:avLst/>
          </a:prstGeom>
          <a:noFill/>
        </p:spPr>
        <p:txBody>
          <a:bodyPr wrap="square" rtlCol="0">
            <a:spAutoFit/>
          </a:bodyPr>
          <a:lstStyle/>
          <a:p>
            <a:r>
              <a:rPr lang="en-US" dirty="0"/>
              <a:t>Identifying drone</a:t>
            </a:r>
          </a:p>
        </p:txBody>
      </p:sp>
      <p:sp>
        <p:nvSpPr>
          <p:cNvPr id="7" name="Rectangle 6">
            <a:extLst>
              <a:ext uri="{FF2B5EF4-FFF2-40B4-BE49-F238E27FC236}">
                <a16:creationId xmlns:a16="http://schemas.microsoft.com/office/drawing/2014/main" id="{5C12864B-85CC-62F9-DFE1-FA232C9F6C40}"/>
              </a:ext>
            </a:extLst>
          </p:cNvPr>
          <p:cNvSpPr/>
          <p:nvPr/>
        </p:nvSpPr>
        <p:spPr>
          <a:xfrm>
            <a:off x="4407722" y="2400303"/>
            <a:ext cx="3550049" cy="1655058"/>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763BA048-ED77-4011-F587-7FBB4CFA02FD}"/>
              </a:ext>
            </a:extLst>
          </p:cNvPr>
          <p:cNvSpPr txBox="1"/>
          <p:nvPr/>
        </p:nvSpPr>
        <p:spPr>
          <a:xfrm>
            <a:off x="5101203" y="3043166"/>
            <a:ext cx="1956816" cy="369332"/>
          </a:xfrm>
          <a:prstGeom prst="rect">
            <a:avLst/>
          </a:prstGeom>
          <a:noFill/>
        </p:spPr>
        <p:txBody>
          <a:bodyPr wrap="square" rtlCol="0">
            <a:spAutoFit/>
          </a:bodyPr>
          <a:lstStyle/>
          <a:p>
            <a:r>
              <a:rPr lang="en-US" dirty="0"/>
              <a:t>Drone Detection</a:t>
            </a:r>
          </a:p>
        </p:txBody>
      </p:sp>
    </p:spTree>
    <p:extLst>
      <p:ext uri="{BB962C8B-B14F-4D97-AF65-F5344CB8AC3E}">
        <p14:creationId xmlns:p14="http://schemas.microsoft.com/office/powerpoint/2010/main" val="38597796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down)">
                                      <p:cBhvr>
                                        <p:cTn id="11" dur="1300"/>
                                        <p:tgtEl>
                                          <p:spTgt spid="9"/>
                                        </p:tgtEl>
                                      </p:cBhvr>
                                    </p:animEffect>
                                  </p:childTnLst>
                                </p:cTn>
                              </p:par>
                            </p:childTnLst>
                          </p:cTn>
                        </p:par>
                        <p:par>
                          <p:cTn id="12" fill="hold">
                            <p:stCondLst>
                              <p:cond delay="1800"/>
                            </p:stCondLst>
                            <p:childTnLst>
                              <p:par>
                                <p:cTn id="13" presetID="22" presetClass="entr" presetSubtype="4"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down)">
                                      <p:cBhvr>
                                        <p:cTn id="15" dur="1800"/>
                                        <p:tgtEl>
                                          <p:spTgt spid="8"/>
                                        </p:tgtEl>
                                      </p:cBhvr>
                                    </p:animEffect>
                                  </p:childTnLst>
                                </p:cTn>
                              </p:par>
                            </p:childTnLst>
                          </p:cTn>
                        </p:par>
                        <p:par>
                          <p:cTn id="16" fill="hold">
                            <p:stCondLst>
                              <p:cond delay="3600"/>
                            </p:stCondLst>
                            <p:childTnLst>
                              <p:par>
                                <p:cTn id="17" presetID="22" presetClass="entr" presetSubtype="4"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down)">
                                      <p:cBhvr>
                                        <p:cTn id="19" dur="16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artisticMarker/>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BAA21-3F4C-AAA4-28F7-AC1AEA2D2D34}"/>
              </a:ext>
            </a:extLst>
          </p:cNvPr>
          <p:cNvSpPr>
            <a:spLocks noGrp="1"/>
          </p:cNvSpPr>
          <p:nvPr>
            <p:ph type="title"/>
          </p:nvPr>
        </p:nvSpPr>
        <p:spPr>
          <a:xfrm>
            <a:off x="108166" y="94761"/>
            <a:ext cx="10653578" cy="620651"/>
          </a:xfrm>
        </p:spPr>
        <p:txBody>
          <a:bodyPr/>
          <a:lstStyle/>
          <a:p>
            <a:r>
              <a:rPr lang="en-US" dirty="0"/>
              <a:t>Level-1</a:t>
            </a:r>
          </a:p>
        </p:txBody>
      </p:sp>
      <p:sp>
        <p:nvSpPr>
          <p:cNvPr id="7" name="Rectangle 6">
            <a:extLst>
              <a:ext uri="{FF2B5EF4-FFF2-40B4-BE49-F238E27FC236}">
                <a16:creationId xmlns:a16="http://schemas.microsoft.com/office/drawing/2014/main" id="{7D201B1C-F543-7CDF-B6B5-7F6F335C7A39}"/>
              </a:ext>
            </a:extLst>
          </p:cNvPr>
          <p:cNvSpPr/>
          <p:nvPr/>
        </p:nvSpPr>
        <p:spPr>
          <a:xfrm>
            <a:off x="2395728" y="1368292"/>
            <a:ext cx="2276856" cy="1396455"/>
          </a:xfrm>
          <a:prstGeom prst="rect">
            <a:avLst/>
          </a:prstGeom>
          <a:solidFill>
            <a:schemeClr val="accent1">
              <a:lumMod val="60000"/>
              <a:lumOff val="40000"/>
            </a:schemeClr>
          </a:solidFill>
          <a:ln>
            <a:solidFill>
              <a:schemeClr val="accent1">
                <a:lumMod val="40000"/>
                <a:lumOff val="60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highlight>
                <a:srgbClr val="000080"/>
              </a:highlight>
            </a:endParaRPr>
          </a:p>
        </p:txBody>
      </p:sp>
      <p:cxnSp>
        <p:nvCxnSpPr>
          <p:cNvPr id="9" name="Straight Arrow Connector 8">
            <a:extLst>
              <a:ext uri="{FF2B5EF4-FFF2-40B4-BE49-F238E27FC236}">
                <a16:creationId xmlns:a16="http://schemas.microsoft.com/office/drawing/2014/main" id="{F0C207D4-506E-89BF-2975-A3FD254E84E2}"/>
              </a:ext>
            </a:extLst>
          </p:cNvPr>
          <p:cNvCxnSpPr/>
          <p:nvPr/>
        </p:nvCxnSpPr>
        <p:spPr>
          <a:xfrm>
            <a:off x="722376" y="2066544"/>
            <a:ext cx="1673352"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10" name="TextBox 9">
            <a:extLst>
              <a:ext uri="{FF2B5EF4-FFF2-40B4-BE49-F238E27FC236}">
                <a16:creationId xmlns:a16="http://schemas.microsoft.com/office/drawing/2014/main" id="{3860FD57-240E-8A47-3ED5-5ED92BC182C3}"/>
              </a:ext>
            </a:extLst>
          </p:cNvPr>
          <p:cNvSpPr txBox="1"/>
          <p:nvPr/>
        </p:nvSpPr>
        <p:spPr>
          <a:xfrm>
            <a:off x="942947" y="1743378"/>
            <a:ext cx="1232210" cy="646331"/>
          </a:xfrm>
          <a:prstGeom prst="rect">
            <a:avLst/>
          </a:prstGeom>
          <a:noFill/>
        </p:spPr>
        <p:txBody>
          <a:bodyPr wrap="square" rtlCol="0">
            <a:spAutoFit/>
          </a:bodyPr>
          <a:lstStyle/>
          <a:p>
            <a:r>
              <a:rPr lang="en-US" dirty="0"/>
              <a:t>Detecting object</a:t>
            </a:r>
          </a:p>
        </p:txBody>
      </p:sp>
      <p:sp>
        <p:nvSpPr>
          <p:cNvPr id="11" name="TextBox 10">
            <a:extLst>
              <a:ext uri="{FF2B5EF4-FFF2-40B4-BE49-F238E27FC236}">
                <a16:creationId xmlns:a16="http://schemas.microsoft.com/office/drawing/2014/main" id="{B6BC4596-7C62-1B6C-1681-1F24F22F1BA2}"/>
              </a:ext>
            </a:extLst>
          </p:cNvPr>
          <p:cNvSpPr txBox="1"/>
          <p:nvPr/>
        </p:nvSpPr>
        <p:spPr>
          <a:xfrm>
            <a:off x="2875490" y="1579481"/>
            <a:ext cx="1653949" cy="923330"/>
          </a:xfrm>
          <a:prstGeom prst="rect">
            <a:avLst/>
          </a:prstGeom>
          <a:noFill/>
        </p:spPr>
        <p:txBody>
          <a:bodyPr wrap="square" rtlCol="0">
            <a:spAutoFit/>
          </a:bodyPr>
          <a:lstStyle/>
          <a:p>
            <a:r>
              <a:rPr lang="en-US" dirty="0"/>
              <a:t>Arduino</a:t>
            </a:r>
          </a:p>
          <a:p>
            <a:r>
              <a:rPr lang="en-US" dirty="0"/>
              <a:t>Ultrasonic sensor</a:t>
            </a:r>
          </a:p>
        </p:txBody>
      </p:sp>
      <p:cxnSp>
        <p:nvCxnSpPr>
          <p:cNvPr id="13" name="Connector: Elbow 12">
            <a:extLst>
              <a:ext uri="{FF2B5EF4-FFF2-40B4-BE49-F238E27FC236}">
                <a16:creationId xmlns:a16="http://schemas.microsoft.com/office/drawing/2014/main" id="{BE46CD07-47CF-D199-E51B-72B207A4AD45}"/>
              </a:ext>
            </a:extLst>
          </p:cNvPr>
          <p:cNvCxnSpPr>
            <a:cxnSpLocks/>
            <a:stCxn id="7" idx="3"/>
            <a:endCxn id="14" idx="0"/>
          </p:cNvCxnSpPr>
          <p:nvPr/>
        </p:nvCxnSpPr>
        <p:spPr>
          <a:xfrm>
            <a:off x="4672584" y="2066520"/>
            <a:ext cx="2014730" cy="1302467"/>
          </a:xfrm>
          <a:prstGeom prst="bentConnector2">
            <a:avLst/>
          </a:prstGeom>
          <a:ln>
            <a:solidFill>
              <a:schemeClr val="accent1">
                <a:lumMod val="60000"/>
                <a:lumOff val="40000"/>
              </a:schemeClr>
            </a:solidFill>
            <a:tailEnd type="triangle"/>
          </a:ln>
        </p:spPr>
        <p:style>
          <a:lnRef idx="1">
            <a:schemeClr val="dk1"/>
          </a:lnRef>
          <a:fillRef idx="0">
            <a:schemeClr val="dk1"/>
          </a:fillRef>
          <a:effectRef idx="0">
            <a:schemeClr val="dk1"/>
          </a:effectRef>
          <a:fontRef idx="minor">
            <a:schemeClr val="tx1"/>
          </a:fontRef>
        </p:style>
      </p:cxnSp>
      <p:sp>
        <p:nvSpPr>
          <p:cNvPr id="14" name="Rectangle 13">
            <a:extLst>
              <a:ext uri="{FF2B5EF4-FFF2-40B4-BE49-F238E27FC236}">
                <a16:creationId xmlns:a16="http://schemas.microsoft.com/office/drawing/2014/main" id="{5229D5E8-A248-5EBE-3F72-09FD8B2FFD4B}"/>
              </a:ext>
            </a:extLst>
          </p:cNvPr>
          <p:cNvSpPr/>
          <p:nvPr/>
        </p:nvSpPr>
        <p:spPr>
          <a:xfrm>
            <a:off x="5713478" y="3368987"/>
            <a:ext cx="1947672" cy="786273"/>
          </a:xfrm>
          <a:prstGeom prst="rect">
            <a:avLst/>
          </a:prstGeom>
          <a:solidFill>
            <a:schemeClr val="accent1">
              <a:lumMod val="60000"/>
              <a:lumOff val="40000"/>
            </a:schemeClr>
          </a:solidFill>
          <a:ln>
            <a:solidFill>
              <a:schemeClr val="accent1">
                <a:lumMod val="40000"/>
                <a:lumOff val="6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6" name="TextBox 15">
            <a:extLst>
              <a:ext uri="{FF2B5EF4-FFF2-40B4-BE49-F238E27FC236}">
                <a16:creationId xmlns:a16="http://schemas.microsoft.com/office/drawing/2014/main" id="{950ECB34-EE1A-2173-1AF5-DACC0BE70919}"/>
              </a:ext>
            </a:extLst>
          </p:cNvPr>
          <p:cNvSpPr txBox="1"/>
          <p:nvPr/>
        </p:nvSpPr>
        <p:spPr>
          <a:xfrm>
            <a:off x="6037326" y="3508934"/>
            <a:ext cx="1475232" cy="646331"/>
          </a:xfrm>
          <a:prstGeom prst="rect">
            <a:avLst/>
          </a:prstGeom>
          <a:noFill/>
        </p:spPr>
        <p:txBody>
          <a:bodyPr wrap="square" rtlCol="0">
            <a:spAutoFit/>
          </a:bodyPr>
          <a:lstStyle/>
          <a:p>
            <a:r>
              <a:rPr lang="en-US" dirty="0"/>
              <a:t>Raspberry Pi</a:t>
            </a:r>
          </a:p>
        </p:txBody>
      </p:sp>
      <p:cxnSp>
        <p:nvCxnSpPr>
          <p:cNvPr id="18" name="Straight Arrow Connector 17">
            <a:extLst>
              <a:ext uri="{FF2B5EF4-FFF2-40B4-BE49-F238E27FC236}">
                <a16:creationId xmlns:a16="http://schemas.microsoft.com/office/drawing/2014/main" id="{C463A155-8A5E-EB2A-AEB4-8682B2BDEE03}"/>
              </a:ext>
            </a:extLst>
          </p:cNvPr>
          <p:cNvCxnSpPr/>
          <p:nvPr/>
        </p:nvCxnSpPr>
        <p:spPr>
          <a:xfrm>
            <a:off x="7682485" y="3613666"/>
            <a:ext cx="166420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FA8265D5-A149-EC3D-D888-B573A5215EE1}"/>
              </a:ext>
            </a:extLst>
          </p:cNvPr>
          <p:cNvSpPr/>
          <p:nvPr/>
        </p:nvSpPr>
        <p:spPr>
          <a:xfrm>
            <a:off x="9346693" y="2779779"/>
            <a:ext cx="2093976" cy="1828793"/>
          </a:xfrm>
          <a:prstGeom prst="rect">
            <a:avLst/>
          </a:prstGeom>
          <a:solidFill>
            <a:schemeClr val="accent1">
              <a:lumMod val="60000"/>
              <a:lumOff val="40000"/>
            </a:schemeClr>
          </a:solidFill>
          <a:ln>
            <a:solidFill>
              <a:schemeClr val="accent1">
                <a:lumMod val="40000"/>
                <a:lumOff val="60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20" name="TextBox 19">
            <a:extLst>
              <a:ext uri="{FF2B5EF4-FFF2-40B4-BE49-F238E27FC236}">
                <a16:creationId xmlns:a16="http://schemas.microsoft.com/office/drawing/2014/main" id="{634CDD32-77F1-FB26-9811-186456D5D24B}"/>
              </a:ext>
            </a:extLst>
          </p:cNvPr>
          <p:cNvSpPr txBox="1"/>
          <p:nvPr/>
        </p:nvSpPr>
        <p:spPr>
          <a:xfrm>
            <a:off x="9887714" y="3396420"/>
            <a:ext cx="1011934" cy="369332"/>
          </a:xfrm>
          <a:prstGeom prst="rect">
            <a:avLst/>
          </a:prstGeom>
          <a:noFill/>
        </p:spPr>
        <p:txBody>
          <a:bodyPr wrap="square" rtlCol="0">
            <a:spAutoFit/>
          </a:bodyPr>
          <a:lstStyle/>
          <a:p>
            <a:r>
              <a:rPr lang="en-US" dirty="0"/>
              <a:t>yolov8</a:t>
            </a:r>
          </a:p>
        </p:txBody>
      </p:sp>
      <p:sp>
        <p:nvSpPr>
          <p:cNvPr id="25" name="TextBox 24">
            <a:extLst>
              <a:ext uri="{FF2B5EF4-FFF2-40B4-BE49-F238E27FC236}">
                <a16:creationId xmlns:a16="http://schemas.microsoft.com/office/drawing/2014/main" id="{2CF8EE74-378D-2FAA-0F62-5CBF76BF088D}"/>
              </a:ext>
            </a:extLst>
          </p:cNvPr>
          <p:cNvSpPr txBox="1"/>
          <p:nvPr/>
        </p:nvSpPr>
        <p:spPr>
          <a:xfrm>
            <a:off x="5063330" y="1758992"/>
            <a:ext cx="1691640" cy="646331"/>
          </a:xfrm>
          <a:prstGeom prst="rect">
            <a:avLst/>
          </a:prstGeom>
          <a:noFill/>
        </p:spPr>
        <p:txBody>
          <a:bodyPr wrap="square" rtlCol="0">
            <a:spAutoFit/>
          </a:bodyPr>
          <a:lstStyle/>
          <a:p>
            <a:r>
              <a:rPr lang="en-US" dirty="0"/>
              <a:t>Detected object</a:t>
            </a:r>
          </a:p>
        </p:txBody>
      </p:sp>
      <p:sp>
        <p:nvSpPr>
          <p:cNvPr id="26" name="TextBox 25">
            <a:extLst>
              <a:ext uri="{FF2B5EF4-FFF2-40B4-BE49-F238E27FC236}">
                <a16:creationId xmlns:a16="http://schemas.microsoft.com/office/drawing/2014/main" id="{18FE537E-AC6B-0BA7-4D0F-280B4628D16C}"/>
              </a:ext>
            </a:extLst>
          </p:cNvPr>
          <p:cNvSpPr txBox="1"/>
          <p:nvPr/>
        </p:nvSpPr>
        <p:spPr>
          <a:xfrm>
            <a:off x="7944108" y="3290500"/>
            <a:ext cx="1381250" cy="646331"/>
          </a:xfrm>
          <a:prstGeom prst="rect">
            <a:avLst/>
          </a:prstGeom>
          <a:noFill/>
        </p:spPr>
        <p:txBody>
          <a:bodyPr wrap="square" rtlCol="0">
            <a:spAutoFit/>
          </a:bodyPr>
          <a:lstStyle/>
          <a:p>
            <a:r>
              <a:rPr lang="en-US" dirty="0"/>
              <a:t>Captured</a:t>
            </a:r>
          </a:p>
          <a:p>
            <a:r>
              <a:rPr lang="en-US" dirty="0"/>
              <a:t>object</a:t>
            </a:r>
          </a:p>
        </p:txBody>
      </p:sp>
      <p:cxnSp>
        <p:nvCxnSpPr>
          <p:cNvPr id="28" name="Straight Arrow Connector 27">
            <a:extLst>
              <a:ext uri="{FF2B5EF4-FFF2-40B4-BE49-F238E27FC236}">
                <a16:creationId xmlns:a16="http://schemas.microsoft.com/office/drawing/2014/main" id="{ADAAABEE-2097-D833-36B6-B3C0C2775694}"/>
              </a:ext>
            </a:extLst>
          </p:cNvPr>
          <p:cNvCxnSpPr>
            <a:stCxn id="19" idx="2"/>
          </p:cNvCxnSpPr>
          <p:nvPr/>
        </p:nvCxnSpPr>
        <p:spPr>
          <a:xfrm flipH="1">
            <a:off x="10381673" y="4608572"/>
            <a:ext cx="12008" cy="11826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4D55CA0D-17EB-3EA5-C520-A60893941A43}"/>
              </a:ext>
            </a:extLst>
          </p:cNvPr>
          <p:cNvSpPr txBox="1"/>
          <p:nvPr/>
        </p:nvSpPr>
        <p:spPr>
          <a:xfrm>
            <a:off x="9670473" y="5948218"/>
            <a:ext cx="1844501" cy="646331"/>
          </a:xfrm>
          <a:prstGeom prst="rect">
            <a:avLst/>
          </a:prstGeom>
          <a:noFill/>
        </p:spPr>
        <p:txBody>
          <a:bodyPr wrap="square" rtlCol="0">
            <a:spAutoFit/>
          </a:bodyPr>
          <a:lstStyle/>
          <a:p>
            <a:r>
              <a:rPr lang="en-US" dirty="0"/>
              <a:t>Identifying drone or not</a:t>
            </a:r>
          </a:p>
        </p:txBody>
      </p:sp>
      <p:sp>
        <p:nvSpPr>
          <p:cNvPr id="6" name="Rectangle 5">
            <a:extLst>
              <a:ext uri="{FF2B5EF4-FFF2-40B4-BE49-F238E27FC236}">
                <a16:creationId xmlns:a16="http://schemas.microsoft.com/office/drawing/2014/main" id="{17039EB6-095E-000E-FEB8-7D7A0B76BFF9}"/>
              </a:ext>
            </a:extLst>
          </p:cNvPr>
          <p:cNvSpPr/>
          <p:nvPr/>
        </p:nvSpPr>
        <p:spPr>
          <a:xfrm>
            <a:off x="2001149" y="3071840"/>
            <a:ext cx="2081968" cy="1396452"/>
          </a:xfrm>
          <a:prstGeom prst="rect">
            <a:avLst/>
          </a:prstGeom>
          <a:solidFill>
            <a:schemeClr val="accent1">
              <a:lumMod val="60000"/>
              <a:lumOff val="40000"/>
            </a:schemeClr>
          </a:solidFill>
          <a:ln>
            <a:solidFill>
              <a:schemeClr val="accent1">
                <a:lumMod val="40000"/>
                <a:lumOff val="6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89D75F4E-8FC2-06AD-8128-514E04A1737C}"/>
              </a:ext>
            </a:extLst>
          </p:cNvPr>
          <p:cNvSpPr txBox="1"/>
          <p:nvPr/>
        </p:nvSpPr>
        <p:spPr>
          <a:xfrm>
            <a:off x="2474006" y="3443148"/>
            <a:ext cx="1362407" cy="646331"/>
          </a:xfrm>
          <a:prstGeom prst="rect">
            <a:avLst/>
          </a:prstGeom>
          <a:noFill/>
        </p:spPr>
        <p:txBody>
          <a:bodyPr wrap="square" rtlCol="0">
            <a:spAutoFit/>
          </a:bodyPr>
          <a:lstStyle/>
          <a:p>
            <a:r>
              <a:rPr lang="en-US" dirty="0"/>
              <a:t>Raspberry cam</a:t>
            </a:r>
          </a:p>
        </p:txBody>
      </p:sp>
      <p:cxnSp>
        <p:nvCxnSpPr>
          <p:cNvPr id="15" name="Straight Arrow Connector 14">
            <a:extLst>
              <a:ext uri="{FF2B5EF4-FFF2-40B4-BE49-F238E27FC236}">
                <a16:creationId xmlns:a16="http://schemas.microsoft.com/office/drawing/2014/main" id="{187DEB21-9D81-C984-0799-FCBB17F1768A}"/>
              </a:ext>
            </a:extLst>
          </p:cNvPr>
          <p:cNvCxnSpPr>
            <a:cxnSpLocks/>
            <a:endCxn id="6" idx="1"/>
          </p:cNvCxnSpPr>
          <p:nvPr/>
        </p:nvCxnSpPr>
        <p:spPr>
          <a:xfrm>
            <a:off x="965896" y="3770066"/>
            <a:ext cx="103525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9E1EA5AD-4499-784C-B3E1-26AB3C816FA7}"/>
              </a:ext>
            </a:extLst>
          </p:cNvPr>
          <p:cNvSpPr txBox="1"/>
          <p:nvPr/>
        </p:nvSpPr>
        <p:spPr>
          <a:xfrm>
            <a:off x="815294" y="3497197"/>
            <a:ext cx="1108202" cy="923330"/>
          </a:xfrm>
          <a:prstGeom prst="rect">
            <a:avLst/>
          </a:prstGeom>
          <a:noFill/>
        </p:spPr>
        <p:txBody>
          <a:bodyPr wrap="square" rtlCol="0">
            <a:spAutoFit/>
          </a:bodyPr>
          <a:lstStyle/>
          <a:p>
            <a:r>
              <a:rPr lang="en-US" dirty="0"/>
              <a:t>Object</a:t>
            </a:r>
          </a:p>
          <a:p>
            <a:r>
              <a:rPr lang="en-US" dirty="0"/>
              <a:t> </a:t>
            </a:r>
          </a:p>
          <a:p>
            <a:endParaRPr lang="en-US" dirty="0"/>
          </a:p>
        </p:txBody>
      </p:sp>
      <p:sp>
        <p:nvSpPr>
          <p:cNvPr id="23" name="TextBox 22">
            <a:extLst>
              <a:ext uri="{FF2B5EF4-FFF2-40B4-BE49-F238E27FC236}">
                <a16:creationId xmlns:a16="http://schemas.microsoft.com/office/drawing/2014/main" id="{2046DAF1-031B-BC35-51C4-FC261F97E386}"/>
              </a:ext>
            </a:extLst>
          </p:cNvPr>
          <p:cNvSpPr txBox="1"/>
          <p:nvPr/>
        </p:nvSpPr>
        <p:spPr>
          <a:xfrm>
            <a:off x="4338691" y="3334782"/>
            <a:ext cx="1096264" cy="646331"/>
          </a:xfrm>
          <a:prstGeom prst="rect">
            <a:avLst/>
          </a:prstGeom>
          <a:noFill/>
        </p:spPr>
        <p:txBody>
          <a:bodyPr wrap="square" rtlCol="0">
            <a:spAutoFit/>
          </a:bodyPr>
          <a:lstStyle/>
          <a:p>
            <a:r>
              <a:rPr lang="en-US" dirty="0"/>
              <a:t> Image</a:t>
            </a:r>
          </a:p>
          <a:p>
            <a:endParaRPr lang="en-US" dirty="0"/>
          </a:p>
        </p:txBody>
      </p:sp>
      <p:cxnSp>
        <p:nvCxnSpPr>
          <p:cNvPr id="27" name="Straight Arrow Connector 26">
            <a:extLst>
              <a:ext uri="{FF2B5EF4-FFF2-40B4-BE49-F238E27FC236}">
                <a16:creationId xmlns:a16="http://schemas.microsoft.com/office/drawing/2014/main" id="{D8E9018E-9CD0-0969-EC34-F78ED6BD5AE4}"/>
              </a:ext>
            </a:extLst>
          </p:cNvPr>
          <p:cNvCxnSpPr>
            <a:cxnSpLocks/>
          </p:cNvCxnSpPr>
          <p:nvPr/>
        </p:nvCxnSpPr>
        <p:spPr>
          <a:xfrm flipH="1">
            <a:off x="4060168" y="3878266"/>
            <a:ext cx="16533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2B24422D-97BA-8D24-5F02-240A9ED94B00}"/>
              </a:ext>
            </a:extLst>
          </p:cNvPr>
          <p:cNvSpPr txBox="1"/>
          <p:nvPr/>
        </p:nvSpPr>
        <p:spPr>
          <a:xfrm>
            <a:off x="4334256" y="4018212"/>
            <a:ext cx="1345879" cy="369332"/>
          </a:xfrm>
          <a:prstGeom prst="rect">
            <a:avLst/>
          </a:prstGeom>
          <a:noFill/>
        </p:spPr>
        <p:txBody>
          <a:bodyPr wrap="square" rtlCol="0">
            <a:spAutoFit/>
          </a:bodyPr>
          <a:lstStyle/>
          <a:p>
            <a:r>
              <a:rPr lang="en-US" dirty="0"/>
              <a:t>Signal</a:t>
            </a:r>
          </a:p>
        </p:txBody>
      </p:sp>
      <p:cxnSp>
        <p:nvCxnSpPr>
          <p:cNvPr id="35" name="Straight Arrow Connector 34">
            <a:extLst>
              <a:ext uri="{FF2B5EF4-FFF2-40B4-BE49-F238E27FC236}">
                <a16:creationId xmlns:a16="http://schemas.microsoft.com/office/drawing/2014/main" id="{58E3267D-17F7-2E49-BEDC-6F8DEEB41FAA}"/>
              </a:ext>
            </a:extLst>
          </p:cNvPr>
          <p:cNvCxnSpPr>
            <a:stCxn id="6" idx="3"/>
            <a:endCxn id="14" idx="1"/>
          </p:cNvCxnSpPr>
          <p:nvPr/>
        </p:nvCxnSpPr>
        <p:spPr>
          <a:xfrm flipV="1">
            <a:off x="4083117" y="3762124"/>
            <a:ext cx="1630361" cy="79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64290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000"/>
                                        <p:tgtEl>
                                          <p:spTgt spid="10"/>
                                        </p:tgtEl>
                                      </p:cBhvr>
                                    </p:animEffect>
                                    <p:anim calcmode="lin" valueType="num">
                                      <p:cBhvr>
                                        <p:cTn id="14" dur="1000" fill="hold"/>
                                        <p:tgtEl>
                                          <p:spTgt spid="10"/>
                                        </p:tgtEl>
                                        <p:attrNameLst>
                                          <p:attrName>ppt_x</p:attrName>
                                        </p:attrNameLst>
                                      </p:cBhvr>
                                      <p:tavLst>
                                        <p:tav tm="0">
                                          <p:val>
                                            <p:strVal val="#ppt_x"/>
                                          </p:val>
                                        </p:tav>
                                        <p:tav tm="100000">
                                          <p:val>
                                            <p:strVal val="#ppt_x"/>
                                          </p:val>
                                        </p:tav>
                                      </p:tavLst>
                                    </p:anim>
                                    <p:anim calcmode="lin" valueType="num">
                                      <p:cBhvr>
                                        <p:cTn id="15" dur="1000" fill="hold"/>
                                        <p:tgtEl>
                                          <p:spTgt spid="10"/>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1000"/>
                                        <p:tgtEl>
                                          <p:spTgt spid="11"/>
                                        </p:tgtEl>
                                      </p:cBhvr>
                                    </p:animEffect>
                                    <p:anim calcmode="lin" valueType="num">
                                      <p:cBhvr>
                                        <p:cTn id="26" dur="1000" fill="hold"/>
                                        <p:tgtEl>
                                          <p:spTgt spid="11"/>
                                        </p:tgtEl>
                                        <p:attrNameLst>
                                          <p:attrName>ppt_x</p:attrName>
                                        </p:attrNameLst>
                                      </p:cBhvr>
                                      <p:tavLst>
                                        <p:tav tm="0">
                                          <p:val>
                                            <p:strVal val="#ppt_x"/>
                                          </p:val>
                                        </p:tav>
                                        <p:tav tm="100000">
                                          <p:val>
                                            <p:strVal val="#ppt_x"/>
                                          </p:val>
                                        </p:tav>
                                      </p:tavLst>
                                    </p:anim>
                                    <p:anim calcmode="lin" valueType="num">
                                      <p:cBhvr>
                                        <p:cTn id="27" dur="1000" fill="hold"/>
                                        <p:tgtEl>
                                          <p:spTgt spid="11"/>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1000"/>
                                        <p:tgtEl>
                                          <p:spTgt spid="13"/>
                                        </p:tgtEl>
                                      </p:cBhvr>
                                    </p:animEffect>
                                    <p:anim calcmode="lin" valueType="num">
                                      <p:cBhvr>
                                        <p:cTn id="32" dur="1000" fill="hold"/>
                                        <p:tgtEl>
                                          <p:spTgt spid="13"/>
                                        </p:tgtEl>
                                        <p:attrNameLst>
                                          <p:attrName>ppt_x</p:attrName>
                                        </p:attrNameLst>
                                      </p:cBhvr>
                                      <p:tavLst>
                                        <p:tav tm="0">
                                          <p:val>
                                            <p:strVal val="#ppt_x"/>
                                          </p:val>
                                        </p:tav>
                                        <p:tav tm="100000">
                                          <p:val>
                                            <p:strVal val="#ppt_x"/>
                                          </p:val>
                                        </p:tav>
                                      </p:tavLst>
                                    </p:anim>
                                    <p:anim calcmode="lin" valueType="num">
                                      <p:cBhvr>
                                        <p:cTn id="33" dur="1000" fill="hold"/>
                                        <p:tgtEl>
                                          <p:spTgt spid="13"/>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grpId="0" nodeType="after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fade">
                                      <p:cBhvr>
                                        <p:cTn id="37" dur="1000"/>
                                        <p:tgtEl>
                                          <p:spTgt spid="25"/>
                                        </p:tgtEl>
                                      </p:cBhvr>
                                    </p:animEffect>
                                    <p:anim calcmode="lin" valueType="num">
                                      <p:cBhvr>
                                        <p:cTn id="38" dur="1000" fill="hold"/>
                                        <p:tgtEl>
                                          <p:spTgt spid="25"/>
                                        </p:tgtEl>
                                        <p:attrNameLst>
                                          <p:attrName>ppt_x</p:attrName>
                                        </p:attrNameLst>
                                      </p:cBhvr>
                                      <p:tavLst>
                                        <p:tav tm="0">
                                          <p:val>
                                            <p:strVal val="#ppt_x"/>
                                          </p:val>
                                        </p:tav>
                                        <p:tav tm="100000">
                                          <p:val>
                                            <p:strVal val="#ppt_x"/>
                                          </p:val>
                                        </p:tav>
                                      </p:tavLst>
                                    </p:anim>
                                    <p:anim calcmode="lin" valueType="num">
                                      <p:cBhvr>
                                        <p:cTn id="39" dur="1000" fill="hold"/>
                                        <p:tgtEl>
                                          <p:spTgt spid="25"/>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grpId="0" nodeType="after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1000"/>
                                        <p:tgtEl>
                                          <p:spTgt spid="16"/>
                                        </p:tgtEl>
                                      </p:cBhvr>
                                    </p:animEffect>
                                    <p:anim calcmode="lin" valueType="num">
                                      <p:cBhvr>
                                        <p:cTn id="44" dur="1000" fill="hold"/>
                                        <p:tgtEl>
                                          <p:spTgt spid="16"/>
                                        </p:tgtEl>
                                        <p:attrNameLst>
                                          <p:attrName>ppt_x</p:attrName>
                                        </p:attrNameLst>
                                      </p:cBhvr>
                                      <p:tavLst>
                                        <p:tav tm="0">
                                          <p:val>
                                            <p:strVal val="#ppt_x"/>
                                          </p:val>
                                        </p:tav>
                                        <p:tav tm="100000">
                                          <p:val>
                                            <p:strVal val="#ppt_x"/>
                                          </p:val>
                                        </p:tav>
                                      </p:tavLst>
                                    </p:anim>
                                    <p:anim calcmode="lin" valueType="num">
                                      <p:cBhvr>
                                        <p:cTn id="45" dur="1000" fill="hold"/>
                                        <p:tgtEl>
                                          <p:spTgt spid="16"/>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42" presetClass="entr" presetSubtype="0" fill="hold" grpId="0" nodeType="after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fade">
                                      <p:cBhvr>
                                        <p:cTn id="49" dur="1000"/>
                                        <p:tgtEl>
                                          <p:spTgt spid="14"/>
                                        </p:tgtEl>
                                      </p:cBhvr>
                                    </p:animEffect>
                                    <p:anim calcmode="lin" valueType="num">
                                      <p:cBhvr>
                                        <p:cTn id="50" dur="1000" fill="hold"/>
                                        <p:tgtEl>
                                          <p:spTgt spid="14"/>
                                        </p:tgtEl>
                                        <p:attrNameLst>
                                          <p:attrName>ppt_x</p:attrName>
                                        </p:attrNameLst>
                                      </p:cBhvr>
                                      <p:tavLst>
                                        <p:tav tm="0">
                                          <p:val>
                                            <p:strVal val="#ppt_x"/>
                                          </p:val>
                                        </p:tav>
                                        <p:tav tm="100000">
                                          <p:val>
                                            <p:strVal val="#ppt_x"/>
                                          </p:val>
                                        </p:tav>
                                      </p:tavLst>
                                    </p:anim>
                                    <p:anim calcmode="lin" valueType="num">
                                      <p:cBhvr>
                                        <p:cTn id="51" dur="1000" fill="hold"/>
                                        <p:tgtEl>
                                          <p:spTgt spid="14"/>
                                        </p:tgtEl>
                                        <p:attrNameLst>
                                          <p:attrName>ppt_y</p:attrName>
                                        </p:attrNameLst>
                                      </p:cBhvr>
                                      <p:tavLst>
                                        <p:tav tm="0">
                                          <p:val>
                                            <p:strVal val="#ppt_y+.1"/>
                                          </p:val>
                                        </p:tav>
                                        <p:tav tm="100000">
                                          <p:val>
                                            <p:strVal val="#ppt_y"/>
                                          </p:val>
                                        </p:tav>
                                      </p:tavLst>
                                    </p:anim>
                                  </p:childTnLst>
                                </p:cTn>
                              </p:par>
                            </p:childTnLst>
                          </p:cTn>
                        </p:par>
                        <p:par>
                          <p:cTn id="52" fill="hold">
                            <p:stCondLst>
                              <p:cond delay="8000"/>
                            </p:stCondLst>
                            <p:childTnLst>
                              <p:par>
                                <p:cTn id="53" presetID="42" presetClass="entr" presetSubtype="0" fill="hold" nodeType="after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fade">
                                      <p:cBhvr>
                                        <p:cTn id="55" dur="1000"/>
                                        <p:tgtEl>
                                          <p:spTgt spid="18"/>
                                        </p:tgtEl>
                                      </p:cBhvr>
                                    </p:animEffect>
                                    <p:anim calcmode="lin" valueType="num">
                                      <p:cBhvr>
                                        <p:cTn id="56" dur="1000" fill="hold"/>
                                        <p:tgtEl>
                                          <p:spTgt spid="18"/>
                                        </p:tgtEl>
                                        <p:attrNameLst>
                                          <p:attrName>ppt_x</p:attrName>
                                        </p:attrNameLst>
                                      </p:cBhvr>
                                      <p:tavLst>
                                        <p:tav tm="0">
                                          <p:val>
                                            <p:strVal val="#ppt_x"/>
                                          </p:val>
                                        </p:tav>
                                        <p:tav tm="100000">
                                          <p:val>
                                            <p:strVal val="#ppt_x"/>
                                          </p:val>
                                        </p:tav>
                                      </p:tavLst>
                                    </p:anim>
                                    <p:anim calcmode="lin" valueType="num">
                                      <p:cBhvr>
                                        <p:cTn id="57" dur="1000" fill="hold"/>
                                        <p:tgtEl>
                                          <p:spTgt spid="18"/>
                                        </p:tgtEl>
                                        <p:attrNameLst>
                                          <p:attrName>ppt_y</p:attrName>
                                        </p:attrNameLst>
                                      </p:cBhvr>
                                      <p:tavLst>
                                        <p:tav tm="0">
                                          <p:val>
                                            <p:strVal val="#ppt_y+.1"/>
                                          </p:val>
                                        </p:tav>
                                        <p:tav tm="100000">
                                          <p:val>
                                            <p:strVal val="#ppt_y"/>
                                          </p:val>
                                        </p:tav>
                                      </p:tavLst>
                                    </p:anim>
                                  </p:childTnLst>
                                </p:cTn>
                              </p:par>
                            </p:childTnLst>
                          </p:cTn>
                        </p:par>
                        <p:par>
                          <p:cTn id="58" fill="hold">
                            <p:stCondLst>
                              <p:cond delay="9000"/>
                            </p:stCondLst>
                            <p:childTnLst>
                              <p:par>
                                <p:cTn id="59" presetID="42" presetClass="entr" presetSubtype="0" fill="hold" grpId="0" nodeType="afterEffect">
                                  <p:stCondLst>
                                    <p:cond delay="0"/>
                                  </p:stCondLst>
                                  <p:childTnLst>
                                    <p:set>
                                      <p:cBhvr>
                                        <p:cTn id="60" dur="1" fill="hold">
                                          <p:stCondLst>
                                            <p:cond delay="0"/>
                                          </p:stCondLst>
                                        </p:cTn>
                                        <p:tgtEl>
                                          <p:spTgt spid="26"/>
                                        </p:tgtEl>
                                        <p:attrNameLst>
                                          <p:attrName>style.visibility</p:attrName>
                                        </p:attrNameLst>
                                      </p:cBhvr>
                                      <p:to>
                                        <p:strVal val="visible"/>
                                      </p:to>
                                    </p:set>
                                    <p:animEffect transition="in" filter="fade">
                                      <p:cBhvr>
                                        <p:cTn id="61" dur="1000"/>
                                        <p:tgtEl>
                                          <p:spTgt spid="26"/>
                                        </p:tgtEl>
                                      </p:cBhvr>
                                    </p:animEffect>
                                    <p:anim calcmode="lin" valueType="num">
                                      <p:cBhvr>
                                        <p:cTn id="62" dur="1000" fill="hold"/>
                                        <p:tgtEl>
                                          <p:spTgt spid="26"/>
                                        </p:tgtEl>
                                        <p:attrNameLst>
                                          <p:attrName>ppt_x</p:attrName>
                                        </p:attrNameLst>
                                      </p:cBhvr>
                                      <p:tavLst>
                                        <p:tav tm="0">
                                          <p:val>
                                            <p:strVal val="#ppt_x"/>
                                          </p:val>
                                        </p:tav>
                                        <p:tav tm="100000">
                                          <p:val>
                                            <p:strVal val="#ppt_x"/>
                                          </p:val>
                                        </p:tav>
                                      </p:tavLst>
                                    </p:anim>
                                    <p:anim calcmode="lin" valueType="num">
                                      <p:cBhvr>
                                        <p:cTn id="63" dur="1000" fill="hold"/>
                                        <p:tgtEl>
                                          <p:spTgt spid="26"/>
                                        </p:tgtEl>
                                        <p:attrNameLst>
                                          <p:attrName>ppt_y</p:attrName>
                                        </p:attrNameLst>
                                      </p:cBhvr>
                                      <p:tavLst>
                                        <p:tav tm="0">
                                          <p:val>
                                            <p:strVal val="#ppt_y+.1"/>
                                          </p:val>
                                        </p:tav>
                                        <p:tav tm="100000">
                                          <p:val>
                                            <p:strVal val="#ppt_y"/>
                                          </p:val>
                                        </p:tav>
                                      </p:tavLst>
                                    </p:anim>
                                  </p:childTnLst>
                                </p:cTn>
                              </p:par>
                            </p:childTnLst>
                          </p:cTn>
                        </p:par>
                        <p:par>
                          <p:cTn id="64" fill="hold">
                            <p:stCondLst>
                              <p:cond delay="10000"/>
                            </p:stCondLst>
                            <p:childTnLst>
                              <p:par>
                                <p:cTn id="65" presetID="42" presetClass="entr" presetSubtype="0" fill="hold" grpId="0" nodeType="afterEffect">
                                  <p:stCondLst>
                                    <p:cond delay="0"/>
                                  </p:stCondLst>
                                  <p:childTnLst>
                                    <p:set>
                                      <p:cBhvr>
                                        <p:cTn id="66" dur="1" fill="hold">
                                          <p:stCondLst>
                                            <p:cond delay="0"/>
                                          </p:stCondLst>
                                        </p:cTn>
                                        <p:tgtEl>
                                          <p:spTgt spid="20"/>
                                        </p:tgtEl>
                                        <p:attrNameLst>
                                          <p:attrName>style.visibility</p:attrName>
                                        </p:attrNameLst>
                                      </p:cBhvr>
                                      <p:to>
                                        <p:strVal val="visible"/>
                                      </p:to>
                                    </p:set>
                                    <p:animEffect transition="in" filter="fade">
                                      <p:cBhvr>
                                        <p:cTn id="67" dur="1000"/>
                                        <p:tgtEl>
                                          <p:spTgt spid="20"/>
                                        </p:tgtEl>
                                      </p:cBhvr>
                                    </p:animEffect>
                                    <p:anim calcmode="lin" valueType="num">
                                      <p:cBhvr>
                                        <p:cTn id="68" dur="1000" fill="hold"/>
                                        <p:tgtEl>
                                          <p:spTgt spid="20"/>
                                        </p:tgtEl>
                                        <p:attrNameLst>
                                          <p:attrName>ppt_x</p:attrName>
                                        </p:attrNameLst>
                                      </p:cBhvr>
                                      <p:tavLst>
                                        <p:tav tm="0">
                                          <p:val>
                                            <p:strVal val="#ppt_x"/>
                                          </p:val>
                                        </p:tav>
                                        <p:tav tm="100000">
                                          <p:val>
                                            <p:strVal val="#ppt_x"/>
                                          </p:val>
                                        </p:tav>
                                      </p:tavLst>
                                    </p:anim>
                                    <p:anim calcmode="lin" valueType="num">
                                      <p:cBhvr>
                                        <p:cTn id="69" dur="1000" fill="hold"/>
                                        <p:tgtEl>
                                          <p:spTgt spid="20"/>
                                        </p:tgtEl>
                                        <p:attrNameLst>
                                          <p:attrName>ppt_y</p:attrName>
                                        </p:attrNameLst>
                                      </p:cBhvr>
                                      <p:tavLst>
                                        <p:tav tm="0">
                                          <p:val>
                                            <p:strVal val="#ppt_y+.1"/>
                                          </p:val>
                                        </p:tav>
                                        <p:tav tm="100000">
                                          <p:val>
                                            <p:strVal val="#ppt_y"/>
                                          </p:val>
                                        </p:tav>
                                      </p:tavLst>
                                    </p:anim>
                                  </p:childTnLst>
                                </p:cTn>
                              </p:par>
                            </p:childTnLst>
                          </p:cTn>
                        </p:par>
                        <p:par>
                          <p:cTn id="70" fill="hold">
                            <p:stCondLst>
                              <p:cond delay="11000"/>
                            </p:stCondLst>
                            <p:childTnLst>
                              <p:par>
                                <p:cTn id="71" presetID="42" presetClass="entr" presetSubtype="0" fill="hold" grpId="0" nodeType="afterEffect">
                                  <p:stCondLst>
                                    <p:cond delay="0"/>
                                  </p:stCondLst>
                                  <p:childTnLst>
                                    <p:set>
                                      <p:cBhvr>
                                        <p:cTn id="72" dur="1" fill="hold">
                                          <p:stCondLst>
                                            <p:cond delay="0"/>
                                          </p:stCondLst>
                                        </p:cTn>
                                        <p:tgtEl>
                                          <p:spTgt spid="19"/>
                                        </p:tgtEl>
                                        <p:attrNameLst>
                                          <p:attrName>style.visibility</p:attrName>
                                        </p:attrNameLst>
                                      </p:cBhvr>
                                      <p:to>
                                        <p:strVal val="visible"/>
                                      </p:to>
                                    </p:set>
                                    <p:animEffect transition="in" filter="fade">
                                      <p:cBhvr>
                                        <p:cTn id="73" dur="1000"/>
                                        <p:tgtEl>
                                          <p:spTgt spid="19"/>
                                        </p:tgtEl>
                                      </p:cBhvr>
                                    </p:animEffect>
                                    <p:anim calcmode="lin" valueType="num">
                                      <p:cBhvr>
                                        <p:cTn id="74" dur="1000" fill="hold"/>
                                        <p:tgtEl>
                                          <p:spTgt spid="19"/>
                                        </p:tgtEl>
                                        <p:attrNameLst>
                                          <p:attrName>ppt_x</p:attrName>
                                        </p:attrNameLst>
                                      </p:cBhvr>
                                      <p:tavLst>
                                        <p:tav tm="0">
                                          <p:val>
                                            <p:strVal val="#ppt_x"/>
                                          </p:val>
                                        </p:tav>
                                        <p:tav tm="100000">
                                          <p:val>
                                            <p:strVal val="#ppt_x"/>
                                          </p:val>
                                        </p:tav>
                                      </p:tavLst>
                                    </p:anim>
                                    <p:anim calcmode="lin" valueType="num">
                                      <p:cBhvr>
                                        <p:cTn id="75" dur="1000" fill="hold"/>
                                        <p:tgtEl>
                                          <p:spTgt spid="19"/>
                                        </p:tgtEl>
                                        <p:attrNameLst>
                                          <p:attrName>ppt_y</p:attrName>
                                        </p:attrNameLst>
                                      </p:cBhvr>
                                      <p:tavLst>
                                        <p:tav tm="0">
                                          <p:val>
                                            <p:strVal val="#ppt_y+.1"/>
                                          </p:val>
                                        </p:tav>
                                        <p:tav tm="100000">
                                          <p:val>
                                            <p:strVal val="#ppt_y"/>
                                          </p:val>
                                        </p:tav>
                                      </p:tavLst>
                                    </p:anim>
                                  </p:childTnLst>
                                </p:cTn>
                              </p:par>
                            </p:childTnLst>
                          </p:cTn>
                        </p:par>
                        <p:par>
                          <p:cTn id="76" fill="hold">
                            <p:stCondLst>
                              <p:cond delay="12000"/>
                            </p:stCondLst>
                            <p:childTnLst>
                              <p:par>
                                <p:cTn id="77" presetID="42" presetClass="entr" presetSubtype="0" fill="hold" nodeType="afterEffect">
                                  <p:stCondLst>
                                    <p:cond delay="0"/>
                                  </p:stCondLst>
                                  <p:childTnLst>
                                    <p:set>
                                      <p:cBhvr>
                                        <p:cTn id="78" dur="1" fill="hold">
                                          <p:stCondLst>
                                            <p:cond delay="0"/>
                                          </p:stCondLst>
                                        </p:cTn>
                                        <p:tgtEl>
                                          <p:spTgt spid="28"/>
                                        </p:tgtEl>
                                        <p:attrNameLst>
                                          <p:attrName>style.visibility</p:attrName>
                                        </p:attrNameLst>
                                      </p:cBhvr>
                                      <p:to>
                                        <p:strVal val="visible"/>
                                      </p:to>
                                    </p:set>
                                    <p:animEffect transition="in" filter="fade">
                                      <p:cBhvr>
                                        <p:cTn id="79" dur="1000"/>
                                        <p:tgtEl>
                                          <p:spTgt spid="28"/>
                                        </p:tgtEl>
                                      </p:cBhvr>
                                    </p:animEffect>
                                    <p:anim calcmode="lin" valueType="num">
                                      <p:cBhvr>
                                        <p:cTn id="80" dur="1000" fill="hold"/>
                                        <p:tgtEl>
                                          <p:spTgt spid="28"/>
                                        </p:tgtEl>
                                        <p:attrNameLst>
                                          <p:attrName>ppt_x</p:attrName>
                                        </p:attrNameLst>
                                      </p:cBhvr>
                                      <p:tavLst>
                                        <p:tav tm="0">
                                          <p:val>
                                            <p:strVal val="#ppt_x"/>
                                          </p:val>
                                        </p:tav>
                                        <p:tav tm="100000">
                                          <p:val>
                                            <p:strVal val="#ppt_x"/>
                                          </p:val>
                                        </p:tav>
                                      </p:tavLst>
                                    </p:anim>
                                    <p:anim calcmode="lin" valueType="num">
                                      <p:cBhvr>
                                        <p:cTn id="81" dur="1000" fill="hold"/>
                                        <p:tgtEl>
                                          <p:spTgt spid="28"/>
                                        </p:tgtEl>
                                        <p:attrNameLst>
                                          <p:attrName>ppt_y</p:attrName>
                                        </p:attrNameLst>
                                      </p:cBhvr>
                                      <p:tavLst>
                                        <p:tav tm="0">
                                          <p:val>
                                            <p:strVal val="#ppt_y+.1"/>
                                          </p:val>
                                        </p:tav>
                                        <p:tav tm="100000">
                                          <p:val>
                                            <p:strVal val="#ppt_y"/>
                                          </p:val>
                                        </p:tav>
                                      </p:tavLst>
                                    </p:anim>
                                  </p:childTnLst>
                                </p:cTn>
                              </p:par>
                            </p:childTnLst>
                          </p:cTn>
                        </p:par>
                        <p:par>
                          <p:cTn id="82" fill="hold">
                            <p:stCondLst>
                              <p:cond delay="13000"/>
                            </p:stCondLst>
                            <p:childTnLst>
                              <p:par>
                                <p:cTn id="83" presetID="42" presetClass="entr" presetSubtype="0" fill="hold" grpId="0" nodeType="afterEffect">
                                  <p:stCondLst>
                                    <p:cond delay="0"/>
                                  </p:stCondLst>
                                  <p:childTnLst>
                                    <p:set>
                                      <p:cBhvr>
                                        <p:cTn id="84" dur="1" fill="hold">
                                          <p:stCondLst>
                                            <p:cond delay="0"/>
                                          </p:stCondLst>
                                        </p:cTn>
                                        <p:tgtEl>
                                          <p:spTgt spid="29"/>
                                        </p:tgtEl>
                                        <p:attrNameLst>
                                          <p:attrName>style.visibility</p:attrName>
                                        </p:attrNameLst>
                                      </p:cBhvr>
                                      <p:to>
                                        <p:strVal val="visible"/>
                                      </p:to>
                                    </p:set>
                                    <p:animEffect transition="in" filter="fade">
                                      <p:cBhvr>
                                        <p:cTn id="85" dur="1000"/>
                                        <p:tgtEl>
                                          <p:spTgt spid="29"/>
                                        </p:tgtEl>
                                      </p:cBhvr>
                                    </p:animEffect>
                                    <p:anim calcmode="lin" valueType="num">
                                      <p:cBhvr>
                                        <p:cTn id="86" dur="1000" fill="hold"/>
                                        <p:tgtEl>
                                          <p:spTgt spid="29"/>
                                        </p:tgtEl>
                                        <p:attrNameLst>
                                          <p:attrName>ppt_x</p:attrName>
                                        </p:attrNameLst>
                                      </p:cBhvr>
                                      <p:tavLst>
                                        <p:tav tm="0">
                                          <p:val>
                                            <p:strVal val="#ppt_x"/>
                                          </p:val>
                                        </p:tav>
                                        <p:tav tm="100000">
                                          <p:val>
                                            <p:strVal val="#ppt_x"/>
                                          </p:val>
                                        </p:tav>
                                      </p:tavLst>
                                    </p:anim>
                                    <p:anim calcmode="lin" valueType="num">
                                      <p:cBhvr>
                                        <p:cTn id="87"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p:bldP spid="11" grpId="0"/>
      <p:bldP spid="14" grpId="0" animBg="1"/>
      <p:bldP spid="16" grpId="0"/>
      <p:bldP spid="19" grpId="0" animBg="1"/>
      <p:bldP spid="20" grpId="0"/>
      <p:bldP spid="25" grpId="0"/>
      <p:bldP spid="26" grpId="0"/>
      <p:bldP spid="29"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6DA9942F-A18C-9E9D-BF08-9291C54E1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476428C-E619-D259-BEBD-DD667EBEABB4}"/>
              </a:ext>
            </a:extLst>
          </p:cNvPr>
          <p:cNvSpPr txBox="1"/>
          <p:nvPr/>
        </p:nvSpPr>
        <p:spPr>
          <a:xfrm>
            <a:off x="2809809" y="353681"/>
            <a:ext cx="6572382" cy="974310"/>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000" b="1">
                <a:latin typeface="+mj-lt"/>
                <a:ea typeface="+mj-ea"/>
                <a:cs typeface="+mj-cs"/>
              </a:rPr>
              <a:t>Connections</a:t>
            </a:r>
          </a:p>
        </p:txBody>
      </p:sp>
      <p:pic>
        <p:nvPicPr>
          <p:cNvPr id="10" name="Picture 9" descr="A screenshot of a computer">
            <a:extLst>
              <a:ext uri="{FF2B5EF4-FFF2-40B4-BE49-F238E27FC236}">
                <a16:creationId xmlns:a16="http://schemas.microsoft.com/office/drawing/2014/main" id="{CF63F9CC-1C26-ABFA-202B-388EB58C4C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7775" y="1596948"/>
            <a:ext cx="8534400" cy="4441901"/>
          </a:xfrm>
          <a:prstGeom prst="rect">
            <a:avLst/>
          </a:prstGeom>
        </p:spPr>
      </p:pic>
    </p:spTree>
    <p:extLst>
      <p:ext uri="{BB962C8B-B14F-4D97-AF65-F5344CB8AC3E}">
        <p14:creationId xmlns:p14="http://schemas.microsoft.com/office/powerpoint/2010/main" val="2640595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pic>
        <p:nvPicPr>
          <p:cNvPr id="8" name="Picture 7" descr="A diagram of a device&#10;&#10;AI-generated content may be incorrect.">
            <a:extLst>
              <a:ext uri="{FF2B5EF4-FFF2-40B4-BE49-F238E27FC236}">
                <a16:creationId xmlns:a16="http://schemas.microsoft.com/office/drawing/2014/main" id="{E0609A8E-5CCC-ADE1-0A6C-1794C22066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3789" y="1524000"/>
            <a:ext cx="9262108" cy="4379496"/>
          </a:xfrm>
          <a:prstGeom prst="rect">
            <a:avLst/>
          </a:prstGeom>
        </p:spPr>
      </p:pic>
      <p:sp>
        <p:nvSpPr>
          <p:cNvPr id="9" name="TextBox 8">
            <a:extLst>
              <a:ext uri="{FF2B5EF4-FFF2-40B4-BE49-F238E27FC236}">
                <a16:creationId xmlns:a16="http://schemas.microsoft.com/office/drawing/2014/main" id="{5AD21F40-F8B0-F326-9B3E-EB0CD9E53535}"/>
              </a:ext>
            </a:extLst>
          </p:cNvPr>
          <p:cNvSpPr txBox="1"/>
          <p:nvPr/>
        </p:nvSpPr>
        <p:spPr>
          <a:xfrm>
            <a:off x="481262" y="417095"/>
            <a:ext cx="3481137" cy="369332"/>
          </a:xfrm>
          <a:prstGeom prst="rect">
            <a:avLst/>
          </a:prstGeom>
          <a:noFill/>
        </p:spPr>
        <p:txBody>
          <a:bodyPr wrap="square" rtlCol="0">
            <a:spAutoFit/>
          </a:bodyPr>
          <a:lstStyle/>
          <a:p>
            <a:r>
              <a:rPr lang="en-US" dirty="0"/>
              <a:t>Flow Chart of Drone Detection</a:t>
            </a:r>
          </a:p>
        </p:txBody>
      </p:sp>
    </p:spTree>
    <p:extLst>
      <p:ext uri="{BB962C8B-B14F-4D97-AF65-F5344CB8AC3E}">
        <p14:creationId xmlns:p14="http://schemas.microsoft.com/office/powerpoint/2010/main" val="36221466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F4263-E760-8BA2-01E8-782BD754A9B2}"/>
              </a:ext>
            </a:extLst>
          </p:cNvPr>
          <p:cNvSpPr>
            <a:spLocks noGrp="1"/>
          </p:cNvSpPr>
          <p:nvPr>
            <p:ph type="title"/>
          </p:nvPr>
        </p:nvSpPr>
        <p:spPr/>
        <p:txBody>
          <a:bodyPr/>
          <a:lstStyle/>
          <a:p>
            <a:r>
              <a:rPr lang="en-IN" dirty="0"/>
              <a:t>Results for Object Detection </a:t>
            </a:r>
          </a:p>
        </p:txBody>
      </p:sp>
      <p:pic>
        <p:nvPicPr>
          <p:cNvPr id="5" name="Content Placeholder 4">
            <a:extLst>
              <a:ext uri="{FF2B5EF4-FFF2-40B4-BE49-F238E27FC236}">
                <a16:creationId xmlns:a16="http://schemas.microsoft.com/office/drawing/2014/main" id="{A597AFE0-AA83-14CB-A93F-C508F3F3FAD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428" y="1392866"/>
            <a:ext cx="5411972" cy="3115339"/>
          </a:xfrm>
        </p:spPr>
      </p:pic>
      <p:pic>
        <p:nvPicPr>
          <p:cNvPr id="7" name="Picture 6">
            <a:extLst>
              <a:ext uri="{FF2B5EF4-FFF2-40B4-BE49-F238E27FC236}">
                <a16:creationId xmlns:a16="http://schemas.microsoft.com/office/drawing/2014/main" id="{FDC20456-23F0-E59B-B35F-90056C5239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1433" y="1392866"/>
            <a:ext cx="5497032" cy="3115339"/>
          </a:xfrm>
          <a:prstGeom prst="rect">
            <a:avLst/>
          </a:prstGeom>
        </p:spPr>
      </p:pic>
      <p:sp>
        <p:nvSpPr>
          <p:cNvPr id="10" name="TextBox 9">
            <a:extLst>
              <a:ext uri="{FF2B5EF4-FFF2-40B4-BE49-F238E27FC236}">
                <a16:creationId xmlns:a16="http://schemas.microsoft.com/office/drawing/2014/main" id="{6C15B584-83C6-AFE7-51A0-024A26CD065B}"/>
              </a:ext>
            </a:extLst>
          </p:cNvPr>
          <p:cNvSpPr txBox="1"/>
          <p:nvPr/>
        </p:nvSpPr>
        <p:spPr>
          <a:xfrm>
            <a:off x="74428" y="4763386"/>
            <a:ext cx="11004697" cy="1569660"/>
          </a:xfrm>
          <a:prstGeom prst="rect">
            <a:avLst/>
          </a:prstGeom>
          <a:noFill/>
        </p:spPr>
        <p:txBody>
          <a:bodyPr wrap="square" rtlCol="0">
            <a:spAutoFit/>
          </a:bodyPr>
          <a:lstStyle/>
          <a:p>
            <a:r>
              <a:rPr lang="en-IN" sz="2400" b="1" dirty="0"/>
              <a:t>Demo Video for Object Detection            </a:t>
            </a:r>
          </a:p>
          <a:p>
            <a:endParaRPr lang="en-IN" b="1" dirty="0"/>
          </a:p>
          <a:p>
            <a:r>
              <a:rPr lang="en-IN" b="1" dirty="0"/>
              <a:t> </a:t>
            </a:r>
            <a:r>
              <a:rPr lang="en-IN" b="1" dirty="0">
                <a:hlinkClick r:id="rId4"/>
              </a:rPr>
              <a:t>https://youtu.be/C7htch4zTk8?si=2kfPmkAobmLUvOl6</a:t>
            </a:r>
            <a:endParaRPr lang="en-IN" b="1" dirty="0"/>
          </a:p>
          <a:p>
            <a:endParaRPr lang="en-IN" b="1" dirty="0"/>
          </a:p>
          <a:p>
            <a:r>
              <a:rPr lang="en-IN" b="1" dirty="0"/>
              <a:t>                                                                                                                                                        </a:t>
            </a:r>
          </a:p>
        </p:txBody>
      </p:sp>
    </p:spTree>
    <p:extLst>
      <p:ext uri="{BB962C8B-B14F-4D97-AF65-F5344CB8AC3E}">
        <p14:creationId xmlns:p14="http://schemas.microsoft.com/office/powerpoint/2010/main" val="3825020321"/>
      </p:ext>
    </p:extLst>
  </p:cSld>
  <p:clrMapOvr>
    <a:masterClrMapping/>
  </p:clrMapOvr>
</p:sld>
</file>

<file path=ppt/theme/theme1.xml><?xml version="1.0" encoding="utf-8"?>
<a:theme xmlns:a="http://schemas.openxmlformats.org/drawingml/2006/main" name="VanillaVTI">
  <a:themeElements>
    <a:clrScheme name="AnalogousFromLightSeedRightStep">
      <a:dk1>
        <a:srgbClr val="000000"/>
      </a:dk1>
      <a:lt1>
        <a:srgbClr val="FFFFFF"/>
      </a:lt1>
      <a:dk2>
        <a:srgbClr val="35371F"/>
      </a:dk2>
      <a:lt2>
        <a:srgbClr val="E2E7E8"/>
      </a:lt2>
      <a:accent1>
        <a:srgbClr val="EE836E"/>
      </a:accent1>
      <a:accent2>
        <a:srgbClr val="E19226"/>
      </a:accent2>
      <a:accent3>
        <a:srgbClr val="A7A74D"/>
      </a:accent3>
      <a:accent4>
        <a:srgbClr val="80B03A"/>
      </a:accent4>
      <a:accent5>
        <a:srgbClr val="4ABA33"/>
      </a:accent5>
      <a:accent6>
        <a:srgbClr val="2FBB52"/>
      </a:accent6>
      <a:hlink>
        <a:srgbClr val="5A8B95"/>
      </a:hlink>
      <a:folHlink>
        <a:srgbClr val="7F7F7F"/>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nillaVTI" id="{54D376C6-1C9B-4C6B-8F3C-483BB307BB05}" vid="{7690D8A9-C071-45EF-BA7A-F7FA9779B11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9493</TotalTime>
  <Words>859</Words>
  <Application>Microsoft Office PowerPoint</Application>
  <PresentationFormat>Widescreen</PresentationFormat>
  <Paragraphs>121</Paragraphs>
  <Slides>20</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Aptos</vt:lpstr>
      <vt:lpstr>Arial</vt:lpstr>
      <vt:lpstr>Neue Haas Grotesk Text Pro</vt:lpstr>
      <vt:lpstr>VanillaVTI</vt:lpstr>
      <vt:lpstr>Detection Of Drone</vt:lpstr>
      <vt:lpstr>Project Overview</vt:lpstr>
      <vt:lpstr>Problem Statement</vt:lpstr>
      <vt:lpstr>PowerPoint Presentation</vt:lpstr>
      <vt:lpstr>Level-0</vt:lpstr>
      <vt:lpstr>Level-1</vt:lpstr>
      <vt:lpstr>PowerPoint Presentation</vt:lpstr>
      <vt:lpstr>PowerPoint Presentation</vt:lpstr>
      <vt:lpstr>Results for Object Detection </vt:lpstr>
      <vt:lpstr>Level-2</vt:lpstr>
      <vt:lpstr>PowerPoint Presentation</vt:lpstr>
      <vt:lpstr>PowerPoint Presentation</vt:lpstr>
      <vt:lpstr>PowerPoint Presentation</vt:lpstr>
      <vt:lpstr>PowerPoint Presentation</vt:lpstr>
      <vt:lpstr>Results</vt:lpstr>
      <vt:lpstr>Conclusion</vt:lpstr>
      <vt:lpstr>PowerPoint Presentation</vt:lpstr>
      <vt:lpstr>Future Work</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Tanoj Kumar Anapana</dc:creator>
  <cp:lastModifiedBy>Tanoj Kumar Anapana</cp:lastModifiedBy>
  <cp:revision>8</cp:revision>
  <dcterms:created xsi:type="dcterms:W3CDTF">2025-02-16T22:57:30Z</dcterms:created>
  <dcterms:modified xsi:type="dcterms:W3CDTF">2025-05-12T20:08:10Z</dcterms:modified>
</cp:coreProperties>
</file>

<file path=docProps/thumbnail.jpeg>
</file>